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  <p:sldMasterId id="2147483693" r:id="rId7"/>
    <p:sldMasterId id="2147483708" r:id="rId8"/>
  </p:sldMasterIdLst>
  <p:notesMasterIdLst>
    <p:notesMasterId r:id="rId31"/>
  </p:notesMasterIdLst>
  <p:handoutMasterIdLst>
    <p:handoutMasterId r:id="rId32"/>
  </p:handoutMasterIdLst>
  <p:sldIdLst>
    <p:sldId id="256" r:id="rId9"/>
    <p:sldId id="368" r:id="rId10"/>
    <p:sldId id="370" r:id="rId11"/>
    <p:sldId id="326" r:id="rId12"/>
    <p:sldId id="318" r:id="rId13"/>
    <p:sldId id="371" r:id="rId14"/>
    <p:sldId id="374" r:id="rId15"/>
    <p:sldId id="282" r:id="rId16"/>
    <p:sldId id="354" r:id="rId17"/>
    <p:sldId id="355" r:id="rId18"/>
    <p:sldId id="357" r:id="rId19"/>
    <p:sldId id="358" r:id="rId20"/>
    <p:sldId id="363" r:id="rId21"/>
    <p:sldId id="330" r:id="rId22"/>
    <p:sldId id="372" r:id="rId23"/>
    <p:sldId id="366" r:id="rId24"/>
    <p:sldId id="360" r:id="rId25"/>
    <p:sldId id="373" r:id="rId26"/>
    <p:sldId id="369" r:id="rId27"/>
    <p:sldId id="291" r:id="rId28"/>
    <p:sldId id="329" r:id="rId29"/>
    <p:sldId id="331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949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44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83C"/>
    <a:srgbClr val="DD5C30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727" autoAdjust="0"/>
  </p:normalViewPr>
  <p:slideViewPr>
    <p:cSldViewPr snapToGrid="0" snapToObjects="1" showGuides="1">
      <p:cViewPr varScale="1">
        <p:scale>
          <a:sx n="69" d="100"/>
          <a:sy n="69" d="100"/>
        </p:scale>
        <p:origin x="1224" y="44"/>
      </p:cViewPr>
      <p:guideLst>
        <p:guide pos="5949"/>
        <p:guide orient="horz" pos="2160"/>
        <p:guide pos="44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7" d="100"/>
          <a:sy n="137" d="100"/>
        </p:scale>
        <p:origin x="47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D07E-DAEA-3E43-8AD1-9B0873FB551A}" type="datetimeFigureOut">
              <a:rPr lang="fr-FR" smtClean="0"/>
              <a:t>24/01/2018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9731F-95B1-1047-A9A5-CBF9FF3C3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444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D426-6319-1843-BB06-506424092938}" type="datetimeFigureOut">
              <a:rPr lang="fr-FR" smtClean="0"/>
              <a:t>24/01/2018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229E-A5D3-DE47-928C-2ED6A4F8D3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00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Insist again that when</a:t>
            </a:r>
            <a:r>
              <a:rPr lang="en-GB" baseline="0" dirty="0" smtClean="0"/>
              <a:t> any type of activity is organised or co-organised by the Action it is mandatory to acknowledge COST and mention de Action name.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229E-A5D3-DE47-928C-2ED6A4F8D30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47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19/07/2017</a:t>
            </a:r>
            <a:r>
              <a:rPr lang="en-US" baseline="0" dirty="0" smtClean="0"/>
              <a:t> with newest map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229E-A5D3-DE47-928C-2ED6A4F8D30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616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r>
              <a:rPr lang="en-US" baseline="0" dirty="0" smtClean="0"/>
              <a:t> cancellation of meetings is possible, if needed. Action Chairs should keep their SO informed about such cases.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229E-A5D3-DE47-928C-2ED6A4F8D30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1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229E-A5D3-DE47-928C-2ED6A4F8D30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82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229E-A5D3-DE47-928C-2ED6A4F8D30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79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501"/>
            <a:ext cx="9143332" cy="6857499"/>
          </a:xfrm>
          <a:prstGeom prst="rect">
            <a:avLst/>
          </a:prstGeom>
        </p:spPr>
      </p:pic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109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0956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 smtClean="0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23806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30441" y="4313604"/>
            <a:ext cx="527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600" u="none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13" name="Grouper 12"/>
          <p:cNvGrpSpPr/>
          <p:nvPr userDrawn="1"/>
        </p:nvGrpSpPr>
        <p:grpSpPr>
          <a:xfrm>
            <a:off x="6636485" y="5354057"/>
            <a:ext cx="2200682" cy="1172172"/>
            <a:chOff x="6636485" y="5354057"/>
            <a:chExt cx="2200682" cy="1172172"/>
          </a:xfrm>
        </p:grpSpPr>
        <p:grpSp>
          <p:nvGrpSpPr>
            <p:cNvPr id="2" name="Grouper 1"/>
            <p:cNvGrpSpPr/>
            <p:nvPr userDrawn="1"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8" name="Image 7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</p:spPr>
          </p:pic>
          <p:sp>
            <p:nvSpPr>
              <p:cNvPr id="9" name="ZoneTexte 8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 smtClean="0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0" name="Image 9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11" name="Image 10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</p:spPr>
          </p:pic>
          <p:sp>
            <p:nvSpPr>
              <p:cNvPr id="12" name="ZoneTexte 11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 smtClean="0">
                    <a:solidFill>
                      <a:schemeClr val="tx2"/>
                    </a:solidFill>
                  </a:rPr>
                  <a:t>Subscribe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5" name="Image 4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7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6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1"/>
          <a:stretch/>
        </p:blipFill>
        <p:spPr bwMode="auto">
          <a:xfrm>
            <a:off x="144861" y="6223000"/>
            <a:ext cx="373161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 r="-16" b="82131"/>
          <a:stretch/>
        </p:blipFill>
        <p:spPr bwMode="auto">
          <a:xfrm>
            <a:off x="-7" y="63374"/>
            <a:ext cx="8916283" cy="1973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781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EC0917-9F8B-451C-94BE-BE402A7DDD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991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315200" y="6115177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05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7463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2962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1227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425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2102947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308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107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4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642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6597260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1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38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168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1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7788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42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 smtClean="0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5962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30441" y="4313604"/>
            <a:ext cx="527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600" u="none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14" name="Grouper 13"/>
          <p:cNvGrpSpPr/>
          <p:nvPr userDrawn="1"/>
        </p:nvGrpSpPr>
        <p:grpSpPr>
          <a:xfrm>
            <a:off x="6636485" y="5354057"/>
            <a:ext cx="2200682" cy="1172172"/>
            <a:chOff x="6636485" y="5354057"/>
            <a:chExt cx="2200682" cy="1172172"/>
          </a:xfrm>
        </p:grpSpPr>
        <p:grpSp>
          <p:nvGrpSpPr>
            <p:cNvPr id="15" name="Grouper 14"/>
            <p:cNvGrpSpPr/>
            <p:nvPr userDrawn="1"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17" name="Image 16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</p:spPr>
          </p:pic>
          <p:sp>
            <p:nvSpPr>
              <p:cNvPr id="18" name="ZoneTexte 17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 smtClean="0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9" name="Image 18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0" name="Image 19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1" name="ZoneTexte 20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 smtClean="0">
                    <a:solidFill>
                      <a:schemeClr val="tx2"/>
                    </a:solidFill>
                  </a:rPr>
                  <a:t>Subscribe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6" name="Image 15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6589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3892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64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090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5587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742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0"/>
            <a:ext cx="9144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032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2102946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81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849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216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2136885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38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60413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3" y="2102946"/>
            <a:ext cx="7668815" cy="3673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664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07298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154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 smtClean="0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42803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30441" y="4313604"/>
            <a:ext cx="527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600" u="none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636485" y="5354057"/>
            <a:ext cx="2200682" cy="1172172"/>
            <a:chOff x="6636485" y="5354057"/>
            <a:chExt cx="2200682" cy="1172172"/>
          </a:xfrm>
        </p:grpSpPr>
        <p:grpSp>
          <p:nvGrpSpPr>
            <p:cNvPr id="17" name="Grouper 16"/>
            <p:cNvGrpSpPr/>
            <p:nvPr userDrawn="1"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19" name="Image 18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</p:spPr>
          </p:pic>
          <p:sp>
            <p:nvSpPr>
              <p:cNvPr id="20" name="ZoneTexte 19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 smtClean="0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21" name="Image 20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2" name="Image 21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3" name="ZoneTexte 22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 smtClean="0">
                    <a:solidFill>
                      <a:schemeClr val="tx2"/>
                    </a:solidFill>
                  </a:rPr>
                  <a:t>Subscribe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8" name="Image 17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4899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772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21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4"/>
            <a:ext cx="7668815" cy="38479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 userDrawn="1">
          <p15:clr>
            <a:srgbClr val="FBAE40"/>
          </p15:clr>
        </p15:guide>
        <p15:guide id="3" orient="horz" pos="3113" userDrawn="1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3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3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954557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38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mtClean="0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1225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8881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 userDrawn="1">
          <p15:clr>
            <a:srgbClr val="FBAE40"/>
          </p15:clr>
        </p15:guide>
        <p15:guide id="3" orient="horz" pos="3113" userDrawn="1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3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7" r:id="rId3"/>
    <p:sldLayoutId id="2147483651" r:id="rId4"/>
    <p:sldLayoutId id="2147483667" r:id="rId5"/>
    <p:sldLayoutId id="2147483652" r:id="rId6"/>
    <p:sldLayoutId id="2147483689" r:id="rId7"/>
    <p:sldLayoutId id="2147483680" r:id="rId8"/>
    <p:sldLayoutId id="2147483681" r:id="rId9"/>
    <p:sldLayoutId id="2147483682" r:id="rId10"/>
    <p:sldLayoutId id="2147483692" r:id="rId11"/>
    <p:sldLayoutId id="2147483653" r:id="rId12"/>
    <p:sldLayoutId id="2147483668" r:id="rId13"/>
    <p:sldLayoutId id="2147483654" r:id="rId14"/>
    <p:sldLayoutId id="2147483724" r:id="rId15"/>
    <p:sldLayoutId id="2147483725" r:id="rId16"/>
    <p:sldLayoutId id="214748372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0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58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23" r:id="rId11"/>
    <p:sldLayoutId id="2147483719" r:id="rId12"/>
    <p:sldLayoutId id="2147483720" r:id="rId13"/>
    <p:sldLayoutId id="2147483721" r:id="rId14"/>
    <p:sldLayoutId id="214748372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cost.eu/COST_Actions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COSTOffice" TargetMode="External"/><Relationship Id="rId13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hyperlink" Target="http://www.cost.eu/" TargetMode="External"/><Relationship Id="rId2" Type="http://schemas.openxmlformats.org/officeDocument/2006/relationships/hyperlink" Target="https://plus.google.com/u/0/b/115034754023972712749/115034754023972712749/abou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witter.com/COSTprogramme" TargetMode="External"/><Relationship Id="rId11" Type="http://schemas.openxmlformats.org/officeDocument/2006/relationships/image" Target="../media/image39.png"/><Relationship Id="rId5" Type="http://schemas.openxmlformats.org/officeDocument/2006/relationships/image" Target="../media/image36.tiff"/><Relationship Id="rId10" Type="http://schemas.openxmlformats.org/officeDocument/2006/relationships/hyperlink" Target="http://www.linkedin.com/company/cost-office" TargetMode="External"/><Relationship Id="rId4" Type="http://schemas.openxmlformats.org/officeDocument/2006/relationships/hyperlink" Target="http://www.facebook.com/COST.Programme" TargetMode="External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title"/>
          </p:nvPr>
        </p:nvSpPr>
        <p:spPr>
          <a:xfrm>
            <a:off x="395103" y="3862357"/>
            <a:ext cx="8052046" cy="868997"/>
          </a:xfrm>
          <a:prstGeom prst="rect">
            <a:avLst/>
          </a:prstGeom>
        </p:spPr>
        <p:txBody>
          <a:bodyPr lIns="360000" rIns="360000"/>
          <a:lstStyle/>
          <a:p>
            <a:pPr algn="just">
              <a:spcBef>
                <a:spcPts val="0"/>
              </a:spcBef>
            </a:pPr>
            <a:r>
              <a:rPr lang="en-GB" sz="2800" dirty="0" smtClean="0"/>
              <a:t>Update from the COST Association to the </a:t>
            </a:r>
            <a:br>
              <a:rPr lang="en-GB" sz="2800" dirty="0" smtClean="0"/>
            </a:br>
            <a:r>
              <a:rPr lang="en-GB" sz="2800" dirty="0" smtClean="0"/>
              <a:t>Management Committee</a:t>
            </a:r>
          </a:p>
          <a:p>
            <a:pPr algn="just">
              <a:spcBef>
                <a:spcPts val="0"/>
              </a:spcBef>
            </a:pPr>
            <a:r>
              <a:rPr lang="en-GB" sz="4000" dirty="0" smtClean="0"/>
              <a:t> </a:t>
            </a:r>
            <a:endParaRPr lang="es-ES_tradnl" sz="2000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208016" y="5242749"/>
            <a:ext cx="4634142" cy="41232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kern="1200" spc="-50" baseline="0">
                <a:solidFill>
                  <a:schemeClr val="accent2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-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Dr. Fatima Bouchama -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Science Officer</a:t>
            </a:r>
            <a:endParaRPr kumimoji="0" lang="en-US" sz="1800" b="1" i="0" u="none" strike="noStrike" kern="1200" cap="none" spc="-50" normalizeH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19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4013" y="165773"/>
            <a:ext cx="878998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225" dirty="0" smtClean="0">
                <a:solidFill>
                  <a:schemeClr val="accent2">
                    <a:lumMod val="75000"/>
                  </a:schemeClr>
                </a:solidFill>
              </a:rPr>
              <a:t>Progress Report 1: Month 12</a:t>
            </a:r>
            <a:endParaRPr lang="en-US" sz="2400" spc="225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7353"/>
            <a:ext cx="91440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256358" y="943394"/>
            <a:ext cx="8789988" cy="2017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n-GB" sz="800" dirty="0" smtClean="0"/>
          </a:p>
          <a:p>
            <a:pPr algn="just">
              <a:defRPr/>
            </a:pPr>
            <a:r>
              <a:rPr lang="en-US" sz="1800" b="1" dirty="0">
                <a:solidFill>
                  <a:srgbClr val="DD5C30"/>
                </a:solidFill>
              </a:rPr>
              <a:t>Time line</a:t>
            </a:r>
            <a:r>
              <a:rPr lang="en-US" sz="1800" b="1" dirty="0" smtClean="0">
                <a:solidFill>
                  <a:srgbClr val="DD5C30"/>
                </a:solidFill>
              </a:rPr>
              <a:t>:  April 2018</a:t>
            </a:r>
          </a:p>
          <a:p>
            <a:pPr algn="just">
              <a:defRPr/>
            </a:pPr>
            <a:r>
              <a:rPr lang="en-US" sz="1800" b="1" dirty="0" smtClean="0">
                <a:solidFill>
                  <a:srgbClr val="DD5C30"/>
                </a:solidFill>
              </a:rPr>
              <a:t>e-COST based reporting by Action Chair on behalf of MC</a:t>
            </a:r>
          </a:p>
          <a:p>
            <a:pPr algn="just">
              <a:defRPr/>
            </a:pPr>
            <a:r>
              <a:rPr lang="en-US" sz="1800" b="1" dirty="0" smtClean="0">
                <a:solidFill>
                  <a:srgbClr val="DD5C30"/>
                </a:solidFill>
              </a:rPr>
              <a:t>SC recommendation &amp; COST </a:t>
            </a:r>
            <a:r>
              <a:rPr lang="en-US" sz="1800" b="1" dirty="0">
                <a:solidFill>
                  <a:srgbClr val="DD5C30"/>
                </a:solidFill>
              </a:rPr>
              <a:t>policy on Excellence and Inclusiveness implementation analysis by the </a:t>
            </a:r>
            <a:r>
              <a:rPr lang="en-US" sz="1800" b="1" dirty="0" smtClean="0">
                <a:solidFill>
                  <a:srgbClr val="DD5C30"/>
                </a:solidFill>
              </a:rPr>
              <a:t>SC</a:t>
            </a:r>
          </a:p>
          <a:p>
            <a:pPr algn="just" eaLnBrk="0" hangingPunct="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DD5C30"/>
                </a:solidFill>
              </a:rPr>
              <a:t>SC analysis and outcome of PR1</a:t>
            </a:r>
          </a:p>
          <a:p>
            <a:pPr marL="0" indent="0" algn="just">
              <a:buNone/>
              <a:defRPr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5957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160526" y="272307"/>
            <a:ext cx="577293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pc="225" dirty="0" smtClean="0">
                <a:solidFill>
                  <a:schemeClr val="accent2">
                    <a:lumMod val="75000"/>
                  </a:schemeClr>
                </a:solidFill>
              </a:rPr>
              <a:t>GRANT PERIODS</a:t>
            </a:r>
            <a:endParaRPr lang="en-GB" sz="2400" spc="225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7353"/>
            <a:ext cx="91440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Content Placeholder 1"/>
          <p:cNvSpPr txBox="1">
            <a:spLocks/>
          </p:cNvSpPr>
          <p:nvPr/>
        </p:nvSpPr>
        <p:spPr>
          <a:xfrm>
            <a:off x="447307" y="1555996"/>
            <a:ext cx="7668815" cy="3248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ct val="50000"/>
              </a:spcBef>
              <a:buFont typeface="Arial"/>
              <a:buNone/>
            </a:pPr>
            <a:r>
              <a:rPr lang="en-US" dirty="0" smtClean="0">
                <a:solidFill>
                  <a:srgbClr val="737373"/>
                </a:solidFill>
                <a:ea typeface="Coming Soon"/>
                <a:cs typeface="Andalus" panose="02020603050405020304" pitchFamily="18" charset="-78"/>
              </a:rPr>
              <a:t>Following</a:t>
            </a:r>
            <a:r>
              <a:rPr lang="en-US" sz="2000" dirty="0" smtClean="0">
                <a:solidFill>
                  <a:srgbClr val="737373"/>
                </a:solidFill>
              </a:rPr>
              <a:t> </a:t>
            </a:r>
            <a:r>
              <a:rPr lang="en-US" dirty="0" smtClean="0">
                <a:solidFill>
                  <a:srgbClr val="737373"/>
                </a:solidFill>
                <a:ea typeface="Coming Soon"/>
                <a:cs typeface="Andalus" panose="02020603050405020304" pitchFamily="18" charset="-78"/>
              </a:rPr>
              <a:t>Grant Periods:</a:t>
            </a:r>
          </a:p>
          <a:p>
            <a:pPr marL="0" indent="0" eaLnBrk="0" hangingPunct="0">
              <a:spcBef>
                <a:spcPct val="50000"/>
              </a:spcBef>
              <a:buFont typeface="Arial"/>
              <a:buNone/>
            </a:pP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ea typeface="Coming Soon"/>
              <a:cs typeface="Andalus" panose="02020603050405020304" pitchFamily="18" charset="-78"/>
            </a:endParaRPr>
          </a:p>
          <a:p>
            <a:pPr marL="0" indent="0" eaLnBrk="0" hangingPunct="0">
              <a:spcBef>
                <a:spcPct val="50000"/>
              </a:spcBef>
              <a:buFont typeface="Arial"/>
              <a:buNone/>
            </a:pPr>
            <a:r>
              <a:rPr lang="en-US" dirty="0" smtClean="0">
                <a:solidFill>
                  <a:srgbClr val="00B050"/>
                </a:solidFill>
                <a:ea typeface="Coming Soon"/>
                <a:cs typeface="Andalus" panose="02020603050405020304" pitchFamily="18" charset="-78"/>
              </a:rPr>
              <a:t>GP1:	01 / 05 / 2017 </a:t>
            </a:r>
            <a:r>
              <a:rPr lang="en-US" dirty="0" smtClean="0">
                <a:solidFill>
                  <a:srgbClr val="00B050"/>
                </a:solidFill>
                <a:ea typeface="Coming Soon"/>
                <a:cs typeface="Andalus" panose="02020603050405020304" pitchFamily="18" charset="-78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00B050"/>
                </a:solidFill>
                <a:ea typeface="Coming Soon"/>
                <a:cs typeface="Andalus" panose="02020603050405020304" pitchFamily="18" charset="-78"/>
              </a:rPr>
              <a:t> 30 / 04 / 2018</a:t>
            </a:r>
          </a:p>
          <a:p>
            <a:pPr marL="0" indent="0" eaLnBrk="0" hangingPunct="0">
              <a:spcBef>
                <a:spcPct val="50000"/>
              </a:spcBef>
              <a:buFont typeface="Arial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Coming Soon"/>
                <a:cs typeface="Andalus" panose="02020603050405020304" pitchFamily="18" charset="-78"/>
              </a:rPr>
              <a:t>GP2:	01 / 05 / 2018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Coming Soon"/>
                <a:cs typeface="Andalus" panose="02020603050405020304" pitchFamily="18" charset="-78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Coming Soon"/>
                <a:cs typeface="Andalus" panose="02020603050405020304" pitchFamily="18" charset="-78"/>
              </a:rPr>
              <a:t> 30 / 04 / 2019</a:t>
            </a:r>
          </a:p>
          <a:p>
            <a:pPr marL="0" indent="0" eaLnBrk="0" hangingPunct="0">
              <a:spcBef>
                <a:spcPct val="50000"/>
              </a:spcBef>
              <a:buFont typeface="Arial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Coming Soon"/>
                <a:cs typeface="Andalus" panose="02020603050405020304" pitchFamily="18" charset="-78"/>
              </a:rPr>
              <a:t>GP3:	01 / 05 / 2019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Coming Soon"/>
                <a:cs typeface="Andalus" panose="02020603050405020304" pitchFamily="18" charset="-78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Coming Soon"/>
                <a:cs typeface="Andalus" panose="02020603050405020304" pitchFamily="18" charset="-78"/>
              </a:rPr>
              <a:t> 30 / 04 / 2020</a:t>
            </a:r>
          </a:p>
          <a:p>
            <a:pPr marL="0" indent="0" eaLnBrk="0" hangingPunct="0">
              <a:spcBef>
                <a:spcPct val="50000"/>
              </a:spcBef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Coming Soon"/>
                <a:cs typeface="Andalus" panose="02020603050405020304" pitchFamily="18" charset="-78"/>
              </a:rPr>
              <a:t>GP4: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Coming Soon"/>
                <a:cs typeface="Andalus" panose="02020603050405020304" pitchFamily="18" charset="-78"/>
              </a:rPr>
              <a:t>	01 / 05 /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Coming Soon"/>
                <a:cs typeface="Andalus" panose="02020603050405020304" pitchFamily="18" charset="-78"/>
              </a:rPr>
              <a:t>2020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Coming Soon"/>
                <a:cs typeface="Andalus" panose="02020603050405020304" pitchFamily="18" charset="-78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Coming Soon"/>
                <a:cs typeface="Andalus" panose="02020603050405020304" pitchFamily="18" charset="-7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Coming Soon"/>
                <a:cs typeface="Andalus" panose="02020603050405020304" pitchFamily="18" charset="-78"/>
              </a:rPr>
              <a:t>06 </a:t>
            </a:r>
            <a:r>
              <a:rPr lang="en-US" dirty="0">
                <a:solidFill>
                  <a:srgbClr val="FF0000"/>
                </a:solidFill>
                <a:ea typeface="Coming Soon"/>
                <a:cs typeface="Andalus" panose="02020603050405020304" pitchFamily="18" charset="-78"/>
              </a:rPr>
              <a:t>/ 04 / </a:t>
            </a:r>
            <a:r>
              <a:rPr lang="en-US" dirty="0" smtClean="0">
                <a:solidFill>
                  <a:srgbClr val="FF0000"/>
                </a:solidFill>
                <a:ea typeface="Coming Soon"/>
                <a:cs typeface="Andalus" panose="02020603050405020304" pitchFamily="18" charset="-78"/>
              </a:rPr>
              <a:t>2020 </a:t>
            </a:r>
            <a:r>
              <a:rPr lang="en-US" sz="2000" dirty="0" smtClean="0">
                <a:solidFill>
                  <a:srgbClr val="FF0000"/>
                </a:solidFill>
                <a:ea typeface="Coming Soon"/>
                <a:cs typeface="Andalus" panose="02020603050405020304" pitchFamily="18" charset="-78"/>
              </a:rPr>
              <a:t>(end date)</a:t>
            </a:r>
          </a:p>
          <a:p>
            <a:pPr marL="0" indent="0" eaLnBrk="0" hangingPunct="0">
              <a:spcBef>
                <a:spcPct val="50000"/>
              </a:spcBef>
              <a:buNone/>
            </a:pPr>
            <a:endParaRPr lang="en-US" sz="1600" dirty="0" smtClean="0">
              <a:solidFill>
                <a:srgbClr val="FF0000"/>
              </a:solidFill>
              <a:ea typeface="Coming Soon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08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160526" y="272307"/>
            <a:ext cx="577293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pc="225" dirty="0" smtClean="0">
                <a:solidFill>
                  <a:schemeClr val="accent2">
                    <a:lumMod val="75000"/>
                  </a:schemeClr>
                </a:solidFill>
              </a:rPr>
              <a:t>GP1: Amendment (top-up)</a:t>
            </a:r>
            <a:endParaRPr lang="en-GB" sz="2400" spc="225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7353"/>
            <a:ext cx="91440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Content Placeholder 1"/>
          <p:cNvSpPr txBox="1">
            <a:spLocks/>
          </p:cNvSpPr>
          <p:nvPr/>
        </p:nvSpPr>
        <p:spPr>
          <a:xfrm>
            <a:off x="150920" y="969201"/>
            <a:ext cx="8904303" cy="12805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D5C30"/>
              </a:buClr>
              <a:buNone/>
            </a:pPr>
            <a:r>
              <a:rPr lang="en-GB" sz="1600" dirty="0" smtClean="0">
                <a:solidFill>
                  <a:srgbClr val="737373"/>
                </a:solidFill>
              </a:rPr>
              <a:t>The </a:t>
            </a:r>
            <a:r>
              <a:rPr lang="en-GB" sz="1600" dirty="0">
                <a:solidFill>
                  <a:srgbClr val="737373"/>
                </a:solidFill>
              </a:rPr>
              <a:t>COST Association has been granted extra budget (EUR 6.67 million) from the </a:t>
            </a:r>
            <a:r>
              <a:rPr lang="en-GB" sz="1600" dirty="0" smtClean="0">
                <a:solidFill>
                  <a:srgbClr val="737373"/>
                </a:solidFill>
              </a:rPr>
              <a:t>EC. </a:t>
            </a:r>
          </a:p>
          <a:p>
            <a:pPr marL="0" indent="0">
              <a:buClr>
                <a:srgbClr val="DD5C30"/>
              </a:buClr>
              <a:buNone/>
            </a:pPr>
            <a:r>
              <a:rPr lang="en-GB" sz="1600" dirty="0" smtClean="0">
                <a:solidFill>
                  <a:srgbClr val="737373"/>
                </a:solidFill>
              </a:rPr>
              <a:t>It </a:t>
            </a:r>
            <a:r>
              <a:rPr lang="en-GB" sz="1600" dirty="0">
                <a:solidFill>
                  <a:srgbClr val="737373"/>
                </a:solidFill>
              </a:rPr>
              <a:t>has been decided to allocate this additional budget focussing on Networking Activities mainly by increasing the budget provided to all running COST Actions. </a:t>
            </a:r>
            <a:endParaRPr lang="en-GB" sz="1600" dirty="0" smtClean="0">
              <a:solidFill>
                <a:srgbClr val="737373"/>
              </a:solidFill>
            </a:endParaRPr>
          </a:p>
          <a:p>
            <a:pPr marL="0" indent="0">
              <a:buClr>
                <a:srgbClr val="DD5C30"/>
              </a:buClr>
              <a:buNone/>
            </a:pPr>
            <a:r>
              <a:rPr lang="en-GB" sz="1600" dirty="0" smtClean="0">
                <a:solidFill>
                  <a:srgbClr val="737373"/>
                </a:solidFill>
              </a:rPr>
              <a:t>(new instrument ITC Conference Grants)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" y="2249714"/>
            <a:ext cx="70485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74171" y="272307"/>
            <a:ext cx="8839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pc="225" dirty="0" smtClean="0">
                <a:solidFill>
                  <a:schemeClr val="accent2">
                    <a:lumMod val="75000"/>
                  </a:schemeClr>
                </a:solidFill>
              </a:rPr>
              <a:t>NEW : ITC Conference Grants</a:t>
            </a:r>
            <a:endParaRPr lang="en-GB" sz="2400" spc="225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7353"/>
            <a:ext cx="91440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1" y="966381"/>
            <a:ext cx="9144000" cy="1194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1800" b="1" dirty="0" smtClean="0">
                <a:solidFill>
                  <a:srgbClr val="E1783C"/>
                </a:solidFill>
              </a:rPr>
              <a:t>User Guide  : </a:t>
            </a:r>
            <a:r>
              <a:rPr lang="en-US" sz="1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</a:t>
            </a:r>
            <a:r>
              <a:rPr lang="en-US" sz="1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://www.cost.eu/ITC_conferencegrants_userguide </a:t>
            </a:r>
          </a:p>
          <a:p>
            <a:pPr marL="0" indent="0" algn="just">
              <a:buNone/>
              <a:defRPr/>
            </a:pPr>
            <a:r>
              <a:rPr lang="en-GB" sz="1800" dirty="0" smtClean="0"/>
              <a:t>MC can nominate a ITC Conference Grants coordinator (by default it is MC Chair)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74171" y="1945123"/>
            <a:ext cx="8770044" cy="3673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200" dirty="0" smtClean="0"/>
              <a:t>Aimed at supporting </a:t>
            </a:r>
            <a:r>
              <a:rPr lang="en-GB" sz="2200" b="1" dirty="0" smtClean="0"/>
              <a:t>PhD students </a:t>
            </a:r>
            <a:r>
              <a:rPr lang="en-GB" sz="2200" dirty="0" smtClean="0"/>
              <a:t>and </a:t>
            </a:r>
            <a:r>
              <a:rPr lang="en-GB" sz="2200" b="1" dirty="0" smtClean="0"/>
              <a:t>ECI researchers </a:t>
            </a:r>
            <a:r>
              <a:rPr lang="en-GB" sz="2200" dirty="0" smtClean="0"/>
              <a:t>from </a:t>
            </a:r>
            <a:r>
              <a:rPr lang="en-GB" sz="2200" b="1" dirty="0" smtClean="0"/>
              <a:t>Participating ITCs</a:t>
            </a:r>
          </a:p>
          <a:p>
            <a:pPr algn="just">
              <a:defRPr/>
            </a:pPr>
            <a:r>
              <a:rPr lang="en-GB" sz="2200" dirty="0" smtClean="0"/>
              <a:t>to attend international science and technology related conferences not specifically organised by the COST Action.</a:t>
            </a:r>
          </a:p>
          <a:p>
            <a:pPr marL="457200" lvl="1" indent="0" algn="just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/>
            </a:pPr>
            <a:endParaRPr lang="en-GB" sz="2000" dirty="0" smtClean="0">
              <a:solidFill>
                <a:schemeClr val="accent1"/>
              </a:solidFill>
            </a:endParaRPr>
          </a:p>
          <a:p>
            <a:pPr marL="0" indent="0" algn="just">
              <a:buFont typeface="Arial"/>
              <a:buNone/>
              <a:defRPr/>
            </a:pPr>
            <a:r>
              <a:rPr lang="en-GB" sz="1800" b="1" dirty="0" smtClean="0">
                <a:solidFill>
                  <a:schemeClr val="accent1"/>
                </a:solidFill>
              </a:rPr>
              <a:t>The applicant must: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1800" dirty="0" smtClean="0"/>
              <a:t>make an oral/poster presentation at the conference in question on the topic of the Action and must acknowledge COST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1800" dirty="0" smtClean="0"/>
              <a:t>be listed in the official event/conference programme.</a:t>
            </a:r>
            <a:r>
              <a:rPr lang="en-GB" sz="2200" b="1" dirty="0" smtClean="0"/>
              <a:t>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1800" dirty="0"/>
              <a:t>Fill </a:t>
            </a:r>
            <a:r>
              <a:rPr lang="en-GB" sz="1800" dirty="0" smtClean="0"/>
              <a:t>an </a:t>
            </a:r>
            <a:r>
              <a:rPr lang="en-GB" sz="1800" dirty="0"/>
              <a:t>application form in </a:t>
            </a:r>
            <a:r>
              <a:rPr lang="en-GB" sz="1800" dirty="0" smtClean="0"/>
              <a:t>e-cost/ complete a scientific report</a:t>
            </a:r>
            <a:endParaRPr lang="en-GB" sz="2200" b="1" dirty="0" smtClean="0"/>
          </a:p>
          <a:p>
            <a:pPr algn="just">
              <a:defRPr/>
            </a:pPr>
            <a:endParaRPr lang="en-GB" sz="2200" b="1" dirty="0" smtClean="0"/>
          </a:p>
          <a:p>
            <a:pPr algn="just">
              <a:defRPr/>
            </a:pPr>
            <a:endParaRPr lang="en-GB" sz="2200" i="1" dirty="0" smtClean="0"/>
          </a:p>
          <a:p>
            <a:pPr algn="just">
              <a:defRPr/>
            </a:pP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42177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14" y="5358956"/>
            <a:ext cx="688769" cy="135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3270" y="493898"/>
            <a:ext cx="4703188" cy="587767"/>
          </a:xfrm>
        </p:spPr>
        <p:txBody>
          <a:bodyPr/>
          <a:lstStyle/>
          <a:p>
            <a:r>
              <a:rPr lang="en-GB" dirty="0"/>
              <a:t>COST Inclusiveness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Target Countries (ITC)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/>
          <a:stretch/>
        </p:blipFill>
        <p:spPr>
          <a:xfrm>
            <a:off x="1212603" y="1375557"/>
            <a:ext cx="7932716" cy="57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160526" y="272307"/>
            <a:ext cx="577293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pc="225" dirty="0" smtClean="0">
                <a:solidFill>
                  <a:schemeClr val="accent2">
                    <a:lumMod val="75000"/>
                  </a:schemeClr>
                </a:solidFill>
              </a:rPr>
              <a:t>GP2 : ALLOCATED BUDGET</a:t>
            </a:r>
            <a:endParaRPr lang="en-GB" sz="2400" spc="225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7353"/>
            <a:ext cx="91440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8473" y="888055"/>
            <a:ext cx="791000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D5C3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37373"/>
                </a:solidFill>
              </a:rPr>
              <a:t>2nd </a:t>
            </a:r>
            <a:r>
              <a:rPr lang="en-US" dirty="0">
                <a:solidFill>
                  <a:srgbClr val="737373"/>
                </a:solidFill>
              </a:rPr>
              <a:t>Grant period</a:t>
            </a:r>
            <a:r>
              <a:rPr lang="en-US" i="1" dirty="0">
                <a:solidFill>
                  <a:srgbClr val="737373"/>
                </a:solidFill>
              </a:rPr>
              <a:t>: </a:t>
            </a:r>
            <a:r>
              <a:rPr lang="en-US" i="1" dirty="0" smtClean="0">
                <a:solidFill>
                  <a:srgbClr val="737373"/>
                </a:solidFill>
              </a:rPr>
              <a:t>01/05/2018 </a:t>
            </a:r>
            <a:r>
              <a:rPr lang="en-US" i="1" dirty="0">
                <a:solidFill>
                  <a:srgbClr val="737373"/>
                </a:solidFill>
              </a:rPr>
              <a:t>– </a:t>
            </a:r>
            <a:r>
              <a:rPr lang="en-US" i="1" dirty="0" smtClean="0">
                <a:solidFill>
                  <a:srgbClr val="737373"/>
                </a:solidFill>
              </a:rPr>
              <a:t>30/04/2019</a:t>
            </a:r>
            <a:r>
              <a:rPr lang="en-US" dirty="0">
                <a:solidFill>
                  <a:srgbClr val="737373"/>
                </a:solidFill>
              </a:rPr>
              <a:t>	</a:t>
            </a:r>
          </a:p>
          <a:p>
            <a:pPr marL="285750" indent="-285750">
              <a:buClr>
                <a:srgbClr val="DD5C3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37373"/>
                </a:solidFill>
              </a:rPr>
              <a:t>Allocated budget: </a:t>
            </a:r>
            <a:r>
              <a:rPr lang="en-US" b="1" dirty="0">
                <a:solidFill>
                  <a:srgbClr val="DD5C30"/>
                </a:solidFill>
              </a:rPr>
              <a:t>135.00</a:t>
            </a:r>
            <a:r>
              <a:rPr lang="en-US" b="1" dirty="0" smtClean="0">
                <a:solidFill>
                  <a:srgbClr val="DD5C30"/>
                </a:solidFill>
              </a:rPr>
              <a:t>0 </a:t>
            </a:r>
            <a:r>
              <a:rPr lang="en-US" b="1" dirty="0">
                <a:solidFill>
                  <a:srgbClr val="DD5C30"/>
                </a:solidFill>
              </a:rPr>
              <a:t>EUR </a:t>
            </a:r>
            <a:r>
              <a:rPr lang="en-US" dirty="0">
                <a:solidFill>
                  <a:srgbClr val="737373"/>
                </a:solidFill>
              </a:rPr>
              <a:t>(based on </a:t>
            </a:r>
            <a:r>
              <a:rPr lang="en-US" dirty="0" smtClean="0">
                <a:solidFill>
                  <a:srgbClr val="737373"/>
                </a:solidFill>
              </a:rPr>
              <a:t>25 </a:t>
            </a:r>
            <a:r>
              <a:rPr lang="en-US" dirty="0">
                <a:solidFill>
                  <a:srgbClr val="737373"/>
                </a:solidFill>
              </a:rPr>
              <a:t>COST Countries</a:t>
            </a:r>
            <a:r>
              <a:rPr lang="en-US" dirty="0" smtClean="0">
                <a:solidFill>
                  <a:srgbClr val="737373"/>
                </a:solidFill>
              </a:rPr>
              <a:t>)</a:t>
            </a:r>
          </a:p>
          <a:p>
            <a:pPr marL="285750" indent="-285750">
              <a:buClr>
                <a:srgbClr val="DD5C3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37373"/>
                </a:solidFill>
              </a:rPr>
              <a:t>(Note: pending 2 parties: allocated budget can be higher if they join the Action before signature of the new AGA)</a:t>
            </a:r>
            <a:endParaRPr lang="en-US" dirty="0">
              <a:solidFill>
                <a:srgbClr val="737373"/>
              </a:solidFill>
            </a:endParaRPr>
          </a:p>
          <a:p>
            <a:endParaRPr lang="en-US" b="1" dirty="0">
              <a:solidFill>
                <a:srgbClr val="737373"/>
              </a:solidFill>
            </a:endParaRPr>
          </a:p>
          <a:p>
            <a:r>
              <a:rPr lang="en-US" b="1" dirty="0">
                <a:solidFill>
                  <a:srgbClr val="737373"/>
                </a:solidFill>
              </a:rPr>
              <a:t>A. SUMMARY BUDGET</a:t>
            </a:r>
            <a:endParaRPr lang="en-US" dirty="0">
              <a:solidFill>
                <a:srgbClr val="737373"/>
              </a:solidFill>
            </a:endParaRPr>
          </a:p>
          <a:p>
            <a:r>
              <a:rPr lang="en-US" dirty="0">
                <a:solidFill>
                  <a:srgbClr val="737373"/>
                </a:solidFill>
              </a:rPr>
              <a:t>(1) MEETINGS 		</a:t>
            </a:r>
          </a:p>
          <a:p>
            <a:r>
              <a:rPr lang="en-US" dirty="0">
                <a:solidFill>
                  <a:srgbClr val="737373"/>
                </a:solidFill>
              </a:rPr>
              <a:t>(2) TRAINING </a:t>
            </a:r>
            <a:r>
              <a:rPr lang="en-US" dirty="0" smtClean="0">
                <a:solidFill>
                  <a:srgbClr val="737373"/>
                </a:solidFill>
              </a:rPr>
              <a:t>SCHOOLS</a:t>
            </a:r>
            <a:r>
              <a:rPr lang="en-US" dirty="0">
                <a:solidFill>
                  <a:srgbClr val="737373"/>
                </a:solidFill>
              </a:rPr>
              <a:t>		</a:t>
            </a:r>
          </a:p>
          <a:p>
            <a:r>
              <a:rPr lang="en-US" dirty="0">
                <a:solidFill>
                  <a:srgbClr val="737373"/>
                </a:solidFill>
              </a:rPr>
              <a:t>(3) </a:t>
            </a:r>
            <a:r>
              <a:rPr lang="en-US" dirty="0" smtClean="0">
                <a:solidFill>
                  <a:srgbClr val="737373"/>
                </a:solidFill>
              </a:rPr>
              <a:t>SHORT-TERM </a:t>
            </a:r>
            <a:r>
              <a:rPr lang="en-US" dirty="0">
                <a:solidFill>
                  <a:srgbClr val="737373"/>
                </a:solidFill>
              </a:rPr>
              <a:t>SCIENTIFIC MISSIONS 		</a:t>
            </a:r>
          </a:p>
          <a:p>
            <a:r>
              <a:rPr lang="en-US" dirty="0">
                <a:solidFill>
                  <a:srgbClr val="737373"/>
                </a:solidFill>
              </a:rPr>
              <a:t>(4) </a:t>
            </a:r>
            <a:r>
              <a:rPr lang="en-US" dirty="0" smtClean="0">
                <a:solidFill>
                  <a:srgbClr val="737373"/>
                </a:solidFill>
              </a:rPr>
              <a:t>ITC CONFERENCES GRANTS</a:t>
            </a:r>
          </a:p>
          <a:p>
            <a:r>
              <a:rPr lang="en-US" dirty="0" smtClean="0">
                <a:solidFill>
                  <a:srgbClr val="737373"/>
                </a:solidFill>
              </a:rPr>
              <a:t>(5) COST ACTION DISSEMINATION</a:t>
            </a:r>
            <a:r>
              <a:rPr lang="en-US" dirty="0">
                <a:solidFill>
                  <a:srgbClr val="737373"/>
                </a:solidFill>
              </a:rPr>
              <a:t>		</a:t>
            </a:r>
          </a:p>
          <a:p>
            <a:r>
              <a:rPr lang="en-US" dirty="0" smtClean="0">
                <a:solidFill>
                  <a:srgbClr val="737373"/>
                </a:solidFill>
              </a:rPr>
              <a:t>(6) OTHER EXPENSES RELATED TO SCIERNTIFIC ACTIVITIES (OERSA°</a:t>
            </a:r>
            <a:r>
              <a:rPr lang="en-US" dirty="0">
                <a:solidFill>
                  <a:srgbClr val="737373"/>
                </a:solidFill>
              </a:rPr>
              <a:t>	</a:t>
            </a:r>
          </a:p>
          <a:p>
            <a:r>
              <a:rPr lang="en-US" b="1" dirty="0">
                <a:solidFill>
                  <a:srgbClr val="737373"/>
                </a:solidFill>
              </a:rPr>
              <a:t>B. TOTAL SCIENCE EXPENDITURE (sum of (1) to </a:t>
            </a:r>
            <a:r>
              <a:rPr lang="en-US" b="1" dirty="0" smtClean="0">
                <a:solidFill>
                  <a:srgbClr val="737373"/>
                </a:solidFill>
              </a:rPr>
              <a:t>(6))</a:t>
            </a:r>
          </a:p>
          <a:p>
            <a:endParaRPr lang="en-US" b="1" dirty="0">
              <a:solidFill>
                <a:srgbClr val="737373"/>
              </a:solidFill>
            </a:endParaRPr>
          </a:p>
          <a:p>
            <a:pPr defTabSz="269875"/>
            <a:r>
              <a:rPr lang="en-US" b="1" dirty="0">
                <a:solidFill>
                  <a:srgbClr val="737373"/>
                </a:solidFill>
              </a:rPr>
              <a:t>C. Financial and Scientific Administration and Coordination (FSAC) (max. of 	15% of B</a:t>
            </a:r>
            <a:r>
              <a:rPr lang="en-US" b="1" dirty="0" smtClean="0">
                <a:solidFill>
                  <a:srgbClr val="737373"/>
                </a:solidFill>
              </a:rPr>
              <a:t>.)</a:t>
            </a:r>
          </a:p>
          <a:p>
            <a:pPr defTabSz="269875"/>
            <a:r>
              <a:rPr lang="en-US" b="1" dirty="0">
                <a:solidFill>
                  <a:srgbClr val="737373"/>
                </a:solidFill>
              </a:rPr>
              <a:t>	</a:t>
            </a:r>
          </a:p>
          <a:p>
            <a:r>
              <a:rPr lang="en-US" b="1" dirty="0">
                <a:solidFill>
                  <a:srgbClr val="737373"/>
                </a:solidFill>
              </a:rPr>
              <a:t>D. TOTAL EXPENDITURE (B+C) = </a:t>
            </a:r>
            <a:r>
              <a:rPr lang="en-US" b="1" dirty="0">
                <a:solidFill>
                  <a:srgbClr val="DD5C30"/>
                </a:solidFill>
              </a:rPr>
              <a:t>135.000 EUR</a:t>
            </a:r>
            <a:endParaRPr lang="en-US" dirty="0">
              <a:solidFill>
                <a:srgbClr val="DD5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160526" y="272307"/>
            <a:ext cx="577293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pc="225" dirty="0" smtClean="0">
                <a:solidFill>
                  <a:schemeClr val="accent2">
                    <a:lumMod val="75000"/>
                  </a:schemeClr>
                </a:solidFill>
              </a:rPr>
              <a:t>UPDATES DOCUMENTS</a:t>
            </a:r>
            <a:endParaRPr lang="en-GB" sz="2400" spc="225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7353"/>
            <a:ext cx="91440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1" y="913112"/>
            <a:ext cx="9144000" cy="42270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GB" sz="18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http://www.cost.eu/participate </a:t>
            </a:r>
            <a:endParaRPr lang="en-GB" sz="1800" dirty="0" smtClean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en-GB" sz="800" dirty="0" smtClean="0"/>
          </a:p>
          <a:p>
            <a:pPr algn="just">
              <a:defRPr/>
            </a:pPr>
            <a:r>
              <a:rPr lang="nl-NL" sz="1800" b="1" dirty="0" smtClean="0">
                <a:solidFill>
                  <a:srgbClr val="E1783C"/>
                </a:solidFill>
              </a:rPr>
              <a:t>Vademecum</a:t>
            </a:r>
          </a:p>
          <a:p>
            <a:pPr marL="0" indent="0" algn="just">
              <a:buNone/>
              <a:defRPr/>
            </a:pPr>
            <a:r>
              <a:rPr lang="nl-NL" sz="1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</a:t>
            </a:r>
            <a:r>
              <a:rPr lang="nl-NL" sz="1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://</a:t>
            </a:r>
            <a:r>
              <a:rPr lang="nl-NL" sz="1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www.cost.eu/download/COSTVademecum </a:t>
            </a:r>
            <a:endParaRPr lang="nl-NL" sz="18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endParaRPr lang="en-GB" sz="800" dirty="0" smtClean="0"/>
          </a:p>
          <a:p>
            <a:pPr algn="just">
              <a:defRPr/>
            </a:pPr>
            <a:r>
              <a:rPr lang="en-US" sz="1800" b="1" dirty="0" smtClean="0">
                <a:solidFill>
                  <a:srgbClr val="E1783C"/>
                </a:solidFill>
              </a:rPr>
              <a:t>Guidelines </a:t>
            </a:r>
            <a:r>
              <a:rPr lang="en-US" sz="1800" b="1" dirty="0">
                <a:solidFill>
                  <a:srgbClr val="E1783C"/>
                </a:solidFill>
              </a:rPr>
              <a:t>for Action Management, Monitoring and Assessment</a:t>
            </a:r>
          </a:p>
          <a:p>
            <a:pPr marL="0" indent="0" algn="just">
              <a:buNone/>
              <a:defRPr/>
            </a:pPr>
            <a:r>
              <a:rPr lang="en-US" sz="1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sz="1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www.cost.eu/download/Guidelines_Action_management_monitoring_assessment  </a:t>
            </a:r>
            <a:endParaRPr lang="en-US" sz="18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endParaRPr lang="en-US" sz="1800" b="1" dirty="0">
              <a:solidFill>
                <a:srgbClr val="DD5C30"/>
              </a:solidFill>
            </a:endParaRPr>
          </a:p>
          <a:p>
            <a:pPr algn="just">
              <a:defRPr/>
            </a:pPr>
            <a:r>
              <a:rPr lang="en-US" sz="1800" b="1" dirty="0" smtClean="0">
                <a:solidFill>
                  <a:srgbClr val="E1783C"/>
                </a:solidFill>
              </a:rPr>
              <a:t>Guidelines </a:t>
            </a:r>
            <a:r>
              <a:rPr lang="en-US" sz="1800" b="1" dirty="0">
                <a:solidFill>
                  <a:srgbClr val="E1783C"/>
                </a:solidFill>
              </a:rPr>
              <a:t>for Dissemination of COST Action Results and Outcomes  </a:t>
            </a:r>
          </a:p>
          <a:p>
            <a:pPr marL="0" indent="0" algn="just">
              <a:buNone/>
              <a:defRPr/>
            </a:pPr>
            <a:r>
              <a:rPr lang="en-US" sz="1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sz="1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www.cost.eu/download/guidelines_action_dissemination_results_outcomes </a:t>
            </a:r>
          </a:p>
          <a:p>
            <a:pPr marL="0" indent="0" algn="just">
              <a:buNone/>
              <a:defRPr/>
            </a:pPr>
            <a:endParaRPr lang="en-GB" sz="1800" dirty="0" smtClean="0"/>
          </a:p>
          <a:p>
            <a:pPr algn="just">
              <a:defRPr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2957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160526" y="272307"/>
            <a:ext cx="577293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pc="225" dirty="0" smtClean="0">
                <a:solidFill>
                  <a:schemeClr val="accent2">
                    <a:lumMod val="75000"/>
                  </a:schemeClr>
                </a:solidFill>
              </a:rPr>
              <a:t>NEW ACTIONS: Full lists</a:t>
            </a:r>
            <a:endParaRPr lang="en-GB" sz="2400" spc="225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7353"/>
            <a:ext cx="91440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9693" y="1023572"/>
            <a:ext cx="371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www.cost.eu/COST_Actions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67" y="1529123"/>
            <a:ext cx="4961741" cy="41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160526" y="272307"/>
            <a:ext cx="577293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pc="225" dirty="0" smtClean="0">
                <a:solidFill>
                  <a:schemeClr val="accent2">
                    <a:lumMod val="75000"/>
                  </a:schemeClr>
                </a:solidFill>
              </a:rPr>
              <a:t>NEW ACTIONS: CA16214</a:t>
            </a:r>
            <a:endParaRPr lang="en-GB" sz="2400" spc="225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7353"/>
            <a:ext cx="91440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26" y="1153885"/>
            <a:ext cx="5947553" cy="4921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77" y="1077668"/>
            <a:ext cx="2821427" cy="50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737593" y="2102946"/>
            <a:ext cx="7668815" cy="2646607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/>
              <a:t>Any addition/revision of </a:t>
            </a:r>
            <a:r>
              <a:rPr lang="en-GB" sz="2400" dirty="0"/>
              <a:t>activities </a:t>
            </a:r>
            <a:r>
              <a:rPr lang="en-GB" sz="2400" dirty="0" smtClean="0"/>
              <a:t>not </a:t>
            </a:r>
            <a:r>
              <a:rPr lang="en-GB" sz="2400" dirty="0"/>
              <a:t>in </a:t>
            </a:r>
            <a:r>
              <a:rPr lang="en-GB" sz="2400" dirty="0" smtClean="0"/>
              <a:t>the approved WBP (Grant Agreement) </a:t>
            </a:r>
            <a:r>
              <a:rPr lang="en-GB" sz="2400" dirty="0"/>
              <a:t>needs </a:t>
            </a:r>
            <a:r>
              <a:rPr lang="en-GB" sz="2400" dirty="0" smtClean="0"/>
              <a:t>MC and SO approval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/>
              <a:t>Ensure total allocated budget is used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/>
              <a:t>Always </a:t>
            </a:r>
            <a:r>
              <a:rPr lang="en-GB" sz="2400" dirty="0"/>
              <a:t>send to COST Association (SO and AO) the minutes of the MC meetings and upload them in e-COST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160526" y="1515180"/>
            <a:ext cx="77972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225" dirty="0" smtClean="0">
                <a:solidFill>
                  <a:schemeClr val="accent2">
                    <a:lumMod val="75000"/>
                  </a:schemeClr>
                </a:solidFill>
              </a:rPr>
              <a:t>CONTACT POINTS@ COST </a:t>
            </a:r>
            <a:endParaRPr lang="en-GB" sz="2400" spc="225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130226"/>
            <a:ext cx="91440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8" name="Oval 7"/>
          <p:cNvSpPr/>
          <p:nvPr/>
        </p:nvSpPr>
        <p:spPr>
          <a:xfrm>
            <a:off x="8618706" y="6206247"/>
            <a:ext cx="223737" cy="2821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08372" y="2410780"/>
            <a:ext cx="8629095" cy="1201738"/>
          </a:xfrm>
          <a:prstGeom prst="rect">
            <a:avLst/>
          </a:prstGeom>
        </p:spPr>
        <p:txBody>
          <a:bodyPr/>
          <a:lstStyle/>
          <a:p>
            <a:r>
              <a:rPr lang="fr-BE" sz="2200" dirty="0">
                <a:solidFill>
                  <a:srgbClr val="56585B"/>
                </a:solidFill>
              </a:rPr>
              <a:t>Science </a:t>
            </a:r>
            <a:r>
              <a:rPr lang="fr-BE" sz="2200" dirty="0" smtClean="0">
                <a:solidFill>
                  <a:srgbClr val="56585B"/>
                </a:solidFill>
              </a:rPr>
              <a:t>Officer			</a:t>
            </a:r>
            <a:r>
              <a:rPr lang="fr-BE" sz="2000" b="1" dirty="0">
                <a:solidFill>
                  <a:srgbClr val="56585B"/>
                </a:solidFill>
              </a:rPr>
              <a:t>Dr </a:t>
            </a:r>
            <a:r>
              <a:rPr lang="fr-BE" sz="2000" b="1" dirty="0" smtClean="0">
                <a:solidFill>
                  <a:srgbClr val="56585B"/>
                </a:solidFill>
              </a:rPr>
              <a:t>Fatima Bouchama</a:t>
            </a: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						             </a:t>
            </a:r>
            <a:r>
              <a:rPr lang="fr-BE" sz="2000" u="sng" dirty="0" smtClean="0">
                <a:solidFill>
                  <a:srgbClr val="DD5C30"/>
                </a:solidFill>
              </a:rPr>
              <a:t>fatima.bouchama@cost.eu</a:t>
            </a:r>
            <a:endParaRPr lang="fr-BE" sz="2000" u="sng" dirty="0">
              <a:solidFill>
                <a:srgbClr val="DD5C30"/>
              </a:solidFill>
            </a:endParaRPr>
          </a:p>
          <a:p>
            <a:pPr marL="0" indent="0">
              <a:buNone/>
            </a:pPr>
            <a:r>
              <a:rPr lang="fr-BE" sz="2200" b="1" dirty="0" smtClean="0">
                <a:solidFill>
                  <a:srgbClr val="56585B"/>
                </a:solidFill>
              </a:rPr>
              <a:t>				</a:t>
            </a:r>
            <a:r>
              <a:rPr lang="fr-BE" sz="2200" b="1" dirty="0">
                <a:solidFill>
                  <a:srgbClr val="56585B"/>
                </a:solidFill>
              </a:rPr>
              <a:t> </a:t>
            </a:r>
            <a:r>
              <a:rPr lang="fr-BE" sz="2200" b="1" dirty="0" smtClean="0">
                <a:solidFill>
                  <a:srgbClr val="56585B"/>
                </a:solidFill>
              </a:rPr>
              <a:t>           </a:t>
            </a:r>
            <a:r>
              <a:rPr lang="en-GB" sz="2200" dirty="0" smtClean="0">
                <a:solidFill>
                  <a:srgbClr val="56585B"/>
                </a:solidFill>
              </a:rPr>
              <a:t>Tel</a:t>
            </a:r>
            <a:r>
              <a:rPr lang="en-GB" sz="2200" dirty="0">
                <a:solidFill>
                  <a:srgbClr val="56585B"/>
                </a:solidFill>
              </a:rPr>
              <a:t>: </a:t>
            </a:r>
            <a:r>
              <a:rPr lang="en-GB" sz="2200" dirty="0" smtClean="0">
                <a:solidFill>
                  <a:srgbClr val="56585B"/>
                </a:solidFill>
              </a:rPr>
              <a:t>+32 </a:t>
            </a:r>
            <a:r>
              <a:rPr lang="en-GB" sz="2200" dirty="0">
                <a:solidFill>
                  <a:srgbClr val="56585B"/>
                </a:solidFill>
              </a:rPr>
              <a:t>(0)2 533 </a:t>
            </a:r>
            <a:r>
              <a:rPr lang="en-GB" sz="2200" dirty="0" smtClean="0">
                <a:solidFill>
                  <a:srgbClr val="56585B"/>
                </a:solidFill>
              </a:rPr>
              <a:t>38 32</a:t>
            </a:r>
            <a:endParaRPr lang="en-US" sz="2200" dirty="0" smtClean="0">
              <a:solidFill>
                <a:srgbClr val="56585B"/>
              </a:solidFill>
            </a:endParaRPr>
          </a:p>
        </p:txBody>
      </p:sp>
      <p:sp>
        <p:nvSpPr>
          <p:cNvPr id="3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08376" y="3729480"/>
            <a:ext cx="8549366" cy="1258888"/>
          </a:xfrm>
          <a:prstGeom prst="rect">
            <a:avLst/>
          </a:prstGeom>
        </p:spPr>
        <p:txBody>
          <a:bodyPr/>
          <a:lstStyle/>
          <a:p>
            <a:r>
              <a:rPr lang="en-GB" sz="2200" dirty="0">
                <a:solidFill>
                  <a:srgbClr val="56585B"/>
                </a:solidFill>
              </a:rPr>
              <a:t>Administrative </a:t>
            </a:r>
            <a:r>
              <a:rPr lang="en-GB" sz="2200" dirty="0" smtClean="0">
                <a:solidFill>
                  <a:srgbClr val="56585B"/>
                </a:solidFill>
              </a:rPr>
              <a:t>Officer	 </a:t>
            </a:r>
            <a:r>
              <a:rPr lang="en-GB" sz="2000" dirty="0"/>
              <a:t>	</a:t>
            </a:r>
            <a:r>
              <a:rPr lang="fr-BE" sz="2000" b="1" dirty="0" smtClean="0">
                <a:solidFill>
                  <a:srgbClr val="56585B"/>
                </a:solidFill>
              </a:rPr>
              <a:t>Ms Andrea Tortajada</a:t>
            </a:r>
            <a:r>
              <a:rPr lang="en-GB" sz="2000" dirty="0" smtClean="0"/>
              <a:t>   							</a:t>
            </a:r>
            <a:r>
              <a:rPr lang="fr-BE" sz="2000" u="sng" dirty="0" smtClean="0">
                <a:solidFill>
                  <a:srgbClr val="DD5C30"/>
                </a:solidFill>
              </a:rPr>
              <a:t>andrea.tortajada@cost.eu 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56585B"/>
                </a:solidFill>
              </a:rPr>
              <a:t>					Tel</a:t>
            </a:r>
            <a:r>
              <a:rPr lang="en-US" sz="2200" dirty="0">
                <a:solidFill>
                  <a:srgbClr val="56585B"/>
                </a:solidFill>
              </a:rPr>
              <a:t>: +32 (0)2 533 38 </a:t>
            </a:r>
            <a:r>
              <a:rPr lang="en-US" sz="2200" dirty="0" smtClean="0">
                <a:solidFill>
                  <a:srgbClr val="56585B"/>
                </a:solidFill>
              </a:rPr>
              <a:t>90</a:t>
            </a:r>
            <a:endParaRPr lang="en-GB" sz="220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29688" y="5147505"/>
            <a:ext cx="8123721" cy="1259104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56585B"/>
                </a:solidFill>
              </a:rPr>
              <a:t>Communications Officer	 </a:t>
            </a:r>
            <a:r>
              <a:rPr lang="en-GB" sz="2000" dirty="0"/>
              <a:t>	</a:t>
            </a:r>
            <a:r>
              <a:rPr lang="en-GB" sz="2200" b="1" dirty="0" smtClean="0">
                <a:solidFill>
                  <a:srgbClr val="56585B"/>
                </a:solidFill>
              </a:rPr>
              <a:t>Ms Silvia Alexe	</a:t>
            </a:r>
            <a:r>
              <a:rPr lang="fr-FR" sz="2200" b="1" dirty="0" smtClean="0">
                <a:solidFill>
                  <a:srgbClr val="56585B"/>
                </a:solidFill>
              </a:rPr>
              <a:t>		</a:t>
            </a:r>
            <a:r>
              <a:rPr lang="en-GB" sz="2000" dirty="0"/>
              <a:t>	     </a:t>
            </a:r>
            <a:r>
              <a:rPr lang="en-GB" sz="2000" dirty="0" smtClean="0"/>
              <a:t>		 </a:t>
            </a:r>
            <a:r>
              <a:rPr lang="en-GB" sz="2000" u="sng" dirty="0" smtClean="0">
                <a:solidFill>
                  <a:schemeClr val="accent1"/>
                </a:solidFill>
                <a:cs typeface="Arial" pitchFamily="34" charset="0"/>
              </a:rPr>
              <a:t>silvia.alexe@cost.eu</a:t>
            </a:r>
            <a:r>
              <a:rPr lang="en-GB" sz="2200" dirty="0" smtClean="0">
                <a:solidFill>
                  <a:srgbClr val="56585B"/>
                </a:solidFill>
              </a:rPr>
              <a:t>						 Tel</a:t>
            </a:r>
            <a:r>
              <a:rPr lang="en-US" sz="2200" dirty="0">
                <a:solidFill>
                  <a:srgbClr val="56585B"/>
                </a:solidFill>
              </a:rPr>
              <a:t>: +32 (</a:t>
            </a:r>
            <a:r>
              <a:rPr lang="en-US" sz="2200" dirty="0" smtClean="0">
                <a:solidFill>
                  <a:srgbClr val="56585B"/>
                </a:solidFill>
              </a:rPr>
              <a:t>0)2 </a:t>
            </a:r>
            <a:r>
              <a:rPr lang="en-US" sz="2200" dirty="0">
                <a:solidFill>
                  <a:srgbClr val="56585B"/>
                </a:solidFill>
              </a:rPr>
              <a:t>533 </a:t>
            </a:r>
            <a:r>
              <a:rPr lang="en-GB" sz="2200" dirty="0" smtClean="0">
                <a:solidFill>
                  <a:srgbClr val="56585B"/>
                </a:solidFill>
              </a:rPr>
              <a:t>3854</a:t>
            </a:r>
            <a:endParaRPr lang="en-GB" sz="2200" dirty="0" smtClean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083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737" y="1587691"/>
            <a:ext cx="2722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427872" y="3686792"/>
            <a:ext cx="3072251" cy="17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400" dirty="0" smtClean="0"/>
              <a:t>COST  Association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dirty="0" smtClean="0"/>
              <a:t>Avenue Louise 149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dirty="0" smtClean="0"/>
              <a:t>1050 Brussels, Belgium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dirty="0" smtClean="0"/>
              <a:t>T: +32 (0)2 533 3800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dirty="0" smtClean="0"/>
              <a:t>F: +32 (0)2 533 3890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89632" y="5421929"/>
            <a:ext cx="3058577" cy="419100"/>
            <a:chOff x="786974" y="2796247"/>
            <a:chExt cx="3975037" cy="558800"/>
          </a:xfrm>
        </p:grpSpPr>
        <p:pic>
          <p:nvPicPr>
            <p:cNvPr id="6" name="Picture 5" descr="btn_white.pn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3211" y="2796247"/>
              <a:ext cx="558800" cy="558800"/>
            </a:xfrm>
            <a:prstGeom prst="rect">
              <a:avLst/>
            </a:prstGeom>
          </p:spPr>
        </p:pic>
        <p:pic>
          <p:nvPicPr>
            <p:cNvPr id="7" name="Picture 6" descr="FB-fLogo-Blue-printpackaging.tif">
              <a:hlinkClick r:id="rId4"/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974" y="2796247"/>
              <a:ext cx="513227" cy="513467"/>
            </a:xfrm>
            <a:prstGeom prst="rect">
              <a:avLst/>
            </a:prstGeom>
          </p:spPr>
        </p:pic>
        <p:pic>
          <p:nvPicPr>
            <p:cNvPr id="8" name="Picture 7" descr="Twitter_logo_blue.png">
              <a:hlinkClick r:id="rId6"/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8767" y="2801097"/>
              <a:ext cx="625610" cy="508617"/>
            </a:xfrm>
            <a:prstGeom prst="rect">
              <a:avLst/>
            </a:prstGeom>
          </p:spPr>
        </p:pic>
        <p:pic>
          <p:nvPicPr>
            <p:cNvPr id="9" name="Picture 8" descr="YouTube-icon-full_color.png">
              <a:hlinkClick r:id="rId8"/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7675" y="2892215"/>
              <a:ext cx="564510" cy="397473"/>
            </a:xfrm>
            <a:prstGeom prst="rect">
              <a:avLst/>
            </a:prstGeom>
          </p:spPr>
        </p:pic>
        <p:pic>
          <p:nvPicPr>
            <p:cNvPr id="10" name="Picture 9" descr="linkedin.png">
              <a:hlinkClick r:id="rId10"/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2056" y="2801097"/>
              <a:ext cx="552470" cy="488591"/>
            </a:xfrm>
            <a:prstGeom prst="rect">
              <a:avLst/>
            </a:prstGeom>
          </p:spPr>
        </p:pic>
      </p:grp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427873" y="5313064"/>
            <a:ext cx="43227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hlinkClick r:id="rId12"/>
              </a:rPr>
              <a:t>www.cost.eu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26293" y="6201383"/>
            <a:ext cx="262647" cy="24319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HiRes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919" y="1170302"/>
            <a:ext cx="3501962" cy="34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</a:t>
            </a:r>
            <a:r>
              <a:rPr lang="en-US" dirty="0" smtClean="0"/>
              <a:t>Member Countries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3" y="1092469"/>
            <a:ext cx="8406407" cy="57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4023"/>
            <a:ext cx="9346909" cy="39740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panose="020B0600070205080204" pitchFamily="34" charset="-128"/>
              </a:rPr>
              <a:t>NNC and IPC</a:t>
            </a:r>
            <a:endParaRPr lang="en-GB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350584" y="6468923"/>
            <a:ext cx="137895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100" i="1" dirty="0" smtClean="0">
                <a:solidFill>
                  <a:srgbClr val="595959"/>
                </a:solidFill>
                <a:ea typeface="MS PGothic" panose="020B0600070205080204" pitchFamily="34" charset="-128"/>
              </a:rPr>
              <a:t>July</a:t>
            </a:r>
            <a:r>
              <a:rPr lang="fr-FR" sz="1100" i="1" dirty="0" smtClean="0">
                <a:solidFill>
                  <a:srgbClr val="595959"/>
                </a:solidFill>
                <a:ea typeface="MS PGothic" panose="020B0600070205080204" pitchFamily="34" charset="-128"/>
              </a:rPr>
              <a:t> 2017</a:t>
            </a:r>
            <a:endParaRPr lang="en-US" sz="1400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2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74171" y="272307"/>
            <a:ext cx="8839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pc="225" dirty="0" smtClean="0">
                <a:solidFill>
                  <a:schemeClr val="accent2">
                    <a:lumMod val="75000"/>
                  </a:schemeClr>
                </a:solidFill>
              </a:rPr>
              <a:t>Science </a:t>
            </a:r>
            <a:r>
              <a:rPr lang="en-GB" sz="2400" spc="225" dirty="0" smtClean="0">
                <a:solidFill>
                  <a:schemeClr val="accent2">
                    <a:lumMod val="75000"/>
                  </a:schemeClr>
                </a:solidFill>
              </a:rPr>
              <a:t>Communication Manager</a:t>
            </a:r>
            <a:endParaRPr lang="en-GB" sz="2400" spc="225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7353"/>
            <a:ext cx="91440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1" y="966380"/>
            <a:ext cx="9144000" cy="30995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1800" b="1" dirty="0" smtClean="0">
                <a:solidFill>
                  <a:srgbClr val="E1783C"/>
                </a:solidFill>
              </a:rPr>
              <a:t>Guidelines </a:t>
            </a:r>
            <a:r>
              <a:rPr lang="en-US" sz="1800" b="1" dirty="0">
                <a:solidFill>
                  <a:srgbClr val="E1783C"/>
                </a:solidFill>
              </a:rPr>
              <a:t>for Dissemination of COST Action Results and Outcomes  </a:t>
            </a:r>
          </a:p>
          <a:p>
            <a:pPr marL="0" indent="0" algn="just">
              <a:buNone/>
              <a:defRPr/>
            </a:pPr>
            <a:r>
              <a:rPr lang="en-US" sz="1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sz="1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www.cost.eu/download/guidelines_action_dissemination_results_outcomes </a:t>
            </a:r>
          </a:p>
          <a:p>
            <a:pPr marL="0" indent="0" algn="just">
              <a:buNone/>
              <a:defRPr/>
            </a:pPr>
            <a:endParaRPr lang="en-GB" sz="1800" dirty="0" smtClean="0"/>
          </a:p>
          <a:p>
            <a:pPr algn="just">
              <a:defRPr/>
            </a:pPr>
            <a:endParaRPr lang="en-GB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4171" y="1997839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The Action has elected one of its members as science communication manager :</a:t>
            </a:r>
            <a:r>
              <a:rPr lang="en-GB" b="1" dirty="0"/>
              <a:t> </a:t>
            </a:r>
          </a:p>
          <a:p>
            <a:pPr>
              <a:defRPr/>
            </a:pPr>
            <a:r>
              <a:rPr lang="en-GB" b="1" u="sng" dirty="0" err="1"/>
              <a:t>Dr.</a:t>
            </a:r>
            <a:r>
              <a:rPr lang="en-GB" b="1" u="sng" dirty="0"/>
              <a:t> </a:t>
            </a:r>
            <a:r>
              <a:rPr lang="en-GB" b="1" u="sng" dirty="0" smtClean="0"/>
              <a:t>Carlos </a:t>
            </a:r>
            <a:r>
              <a:rPr lang="en-GB" b="1" u="sng" dirty="0" err="1" smtClean="0"/>
              <a:t>Herdeiro</a:t>
            </a:r>
            <a:endParaRPr lang="en-GB" b="1" u="sng" dirty="0"/>
          </a:p>
          <a:p>
            <a:pPr>
              <a:defRPr/>
            </a:pPr>
            <a:endParaRPr lang="en-GB" b="1" u="sng" dirty="0" smtClean="0"/>
          </a:p>
          <a:p>
            <a:pPr>
              <a:defRPr/>
            </a:pPr>
            <a:r>
              <a:rPr lang="en-GB" dirty="0" smtClean="0"/>
              <a:t>- Stays in contact with </a:t>
            </a:r>
            <a:r>
              <a:rPr lang="en-GB" dirty="0" err="1" smtClean="0"/>
              <a:t>Comms</a:t>
            </a:r>
            <a:r>
              <a:rPr lang="en-GB" dirty="0" smtClean="0"/>
              <a:t> Officer (</a:t>
            </a:r>
            <a:r>
              <a:rPr lang="en-GB" b="1" u="sng" dirty="0" smtClean="0"/>
              <a:t>Ms</a:t>
            </a:r>
            <a:r>
              <a:rPr lang="en-GB" b="1" u="sng" dirty="0"/>
              <a:t>. Silvia Alexe </a:t>
            </a:r>
            <a:r>
              <a:rPr lang="en-GB" b="1" u="sng" dirty="0" smtClean="0"/>
              <a:t>) </a:t>
            </a:r>
            <a:r>
              <a:rPr lang="en-GB" dirty="0" smtClean="0"/>
              <a:t>who can disseminate through COST website important results/news of the Action and can help with drafting content (press releases, videos, etc.) with branding requirements &amp; acknowledging COST.</a:t>
            </a:r>
            <a:endParaRPr lang="en-GB" b="1" u="sng" dirty="0" smtClean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n-US" dirty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/>
              <a:t>Can participate to science communication trainings organized by COST </a:t>
            </a:r>
          </a:p>
        </p:txBody>
      </p:sp>
    </p:spTree>
    <p:extLst>
      <p:ext uri="{BB962C8B-B14F-4D97-AF65-F5344CB8AC3E}">
        <p14:creationId xmlns:p14="http://schemas.microsoft.com/office/powerpoint/2010/main" val="41055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737594" y="2218732"/>
            <a:ext cx="4024906" cy="39026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dirty="0" smtClean="0"/>
              <a:t>It’s vital that you </a:t>
            </a:r>
            <a:r>
              <a:rPr lang="en-GB" sz="1800" dirty="0" smtClean="0">
                <a:solidFill>
                  <a:schemeClr val="accent1"/>
                </a:solidFill>
              </a:rPr>
              <a:t>mention COST funding</a:t>
            </a:r>
            <a:r>
              <a:rPr lang="en-GB" sz="1800" dirty="0" smtClean="0"/>
              <a:t> whenever you communicate your network’s achievements </a:t>
            </a:r>
          </a:p>
          <a:p>
            <a:pPr>
              <a:defRPr/>
            </a:pPr>
            <a:r>
              <a:rPr lang="en-GB" sz="1800" dirty="0" smtClean="0"/>
              <a:t>It helps boost the programme’s visibility and impact (budget issues)</a:t>
            </a:r>
            <a:endParaRPr lang="en-GB" sz="1800" dirty="0"/>
          </a:p>
          <a:p>
            <a:pPr>
              <a:defRPr/>
            </a:pPr>
            <a:r>
              <a:rPr lang="en-GB" sz="1800" dirty="0" smtClean="0"/>
              <a:t>See </a:t>
            </a:r>
            <a:r>
              <a:rPr lang="en-GB" sz="1800" dirty="0" smtClean="0">
                <a:solidFill>
                  <a:schemeClr val="accent1"/>
                </a:solidFill>
              </a:rPr>
              <a:t>our brand book </a:t>
            </a:r>
            <a:r>
              <a:rPr lang="en-GB" sz="1800" dirty="0" smtClean="0"/>
              <a:t>for details on how to use our </a:t>
            </a:r>
            <a:r>
              <a:rPr lang="en-GB" sz="1800" dirty="0" smtClean="0">
                <a:solidFill>
                  <a:schemeClr val="accent1"/>
                </a:solidFill>
              </a:rPr>
              <a:t>visual identity </a:t>
            </a:r>
            <a:r>
              <a:rPr lang="en-GB" sz="1800" dirty="0" smtClean="0"/>
              <a:t>and acknowledge COST funding</a:t>
            </a:r>
          </a:p>
          <a:p>
            <a:pPr marL="0" indent="0">
              <a:buNone/>
              <a:defRPr/>
            </a:pPr>
            <a:r>
              <a:rPr lang="en-GB" sz="1600" i="1" dirty="0">
                <a:solidFill>
                  <a:schemeClr val="accent4"/>
                </a:solidFill>
              </a:rPr>
              <a:t>http://www.cost.eu/media/dissemination-corporate-</a:t>
            </a:r>
            <a:r>
              <a:rPr lang="en-GB" sz="1600" i="1" dirty="0" smtClean="0">
                <a:solidFill>
                  <a:schemeClr val="accent4"/>
                </a:solidFill>
              </a:rPr>
              <a:t>identity </a:t>
            </a:r>
            <a:endParaRPr lang="en-GB" sz="1600" i="1" dirty="0">
              <a:solidFill>
                <a:schemeClr val="accent4"/>
              </a:solidFill>
            </a:endParaRPr>
          </a:p>
          <a:p>
            <a:pPr algn="just">
              <a:defRPr/>
            </a:pPr>
            <a:endParaRPr lang="en-GB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Acknowledging COST Funds</a:t>
            </a:r>
            <a:endParaRPr lang="en-US" dirty="0"/>
          </a:p>
        </p:txBody>
      </p:sp>
      <p:pic>
        <p:nvPicPr>
          <p:cNvPr id="4" name="Picture 3" descr="Screen Shot 2017-08-21 at 16.57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01" y="2218732"/>
            <a:ext cx="3779697" cy="26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74171" y="272307"/>
            <a:ext cx="8839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pc="225" dirty="0" smtClean="0">
                <a:solidFill>
                  <a:schemeClr val="accent2">
                    <a:lumMod val="75000"/>
                  </a:schemeClr>
                </a:solidFill>
              </a:rPr>
              <a:t>MANAGEMENT COMMITTEE</a:t>
            </a:r>
            <a:endParaRPr lang="en-GB" sz="2400" spc="225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7353"/>
            <a:ext cx="91440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679450" y="1804443"/>
            <a:ext cx="7987030" cy="23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Coordination, Implementation, and Management of the Action</a:t>
            </a:r>
            <a:r>
              <a:rPr lang="en-GB" sz="2000" dirty="0" smtClean="0">
                <a:solidFill>
                  <a:schemeClr val="tx2"/>
                </a:solidFill>
              </a:rPr>
              <a:t>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	</a:t>
            </a:r>
            <a:r>
              <a:rPr lang="en-GB" sz="1800" dirty="0" smtClean="0">
                <a:solidFill>
                  <a:schemeClr val="tx2"/>
                </a:solidFill>
              </a:rPr>
              <a:t>Reporting, Membership approval, Dissemination and 	exploitation 	of results, Implementation of COST Policies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Supervising the appropriate allocation and use of funds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Achieving the Action’s </a:t>
            </a:r>
            <a:r>
              <a:rPr lang="en-GB" sz="2000" b="1" dirty="0" err="1" smtClean="0">
                <a:solidFill>
                  <a:schemeClr val="accent1"/>
                </a:solidFill>
              </a:rPr>
              <a:t>MoU</a:t>
            </a:r>
            <a:r>
              <a:rPr lang="en-GB" sz="2000" b="1" dirty="0" smtClean="0">
                <a:solidFill>
                  <a:schemeClr val="accent1"/>
                </a:solidFill>
              </a:rPr>
              <a:t> objectives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b="1" dirty="0" smtClean="0">
              <a:solidFill>
                <a:schemeClr val="accent1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72861" y="1047752"/>
            <a:ext cx="3643313" cy="666750"/>
          </a:xfrm>
          <a:prstGeom prst="rect">
            <a:avLst/>
          </a:prstGeom>
          <a:noFill/>
          <a:ln w="19050">
            <a:solidFill>
              <a:schemeClr val="tx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1900" b="1" dirty="0">
                <a:solidFill>
                  <a:schemeClr val="tx2"/>
                </a:solidFill>
              </a:rPr>
              <a:t>DECISION MAKING BODY</a:t>
            </a:r>
          </a:p>
        </p:txBody>
      </p:sp>
    </p:spTree>
    <p:extLst>
      <p:ext uri="{BB962C8B-B14F-4D97-AF65-F5344CB8AC3E}">
        <p14:creationId xmlns:p14="http://schemas.microsoft.com/office/powerpoint/2010/main" val="10334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74171" y="272307"/>
            <a:ext cx="8839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pc="225" dirty="0" smtClean="0">
                <a:solidFill>
                  <a:schemeClr val="accent2">
                    <a:lumMod val="75000"/>
                  </a:schemeClr>
                </a:solidFill>
              </a:rPr>
              <a:t>MANAGEMENT COMMITTEE/CORE GROUP</a:t>
            </a:r>
            <a:endParaRPr lang="en-GB" sz="2400" spc="225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7353"/>
            <a:ext cx="91440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1" y="966381"/>
            <a:ext cx="9144000" cy="432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sz="1800" b="1" dirty="0" smtClean="0">
                <a:solidFill>
                  <a:srgbClr val="E1783C"/>
                </a:solidFill>
              </a:rPr>
              <a:t>KEY ROLES IN ORDER TO ORGANIZE THE WORK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49883" y="1451295"/>
            <a:ext cx="3714750" cy="2333625"/>
            <a:chOff x="4735732" y="2146405"/>
            <a:chExt cx="3714869" cy="2334691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967514" y="2146405"/>
              <a:ext cx="3251305" cy="156916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GB" sz="1900" b="1" dirty="0">
                  <a:solidFill>
                    <a:schemeClr val="bg1"/>
                  </a:solidFill>
                </a:rPr>
                <a:t>CORE GROUP:</a:t>
              </a:r>
            </a:p>
            <a:p>
              <a:pPr algn="ctr">
                <a:defRPr/>
              </a:pPr>
              <a:endParaRPr lang="en-GB" sz="1900" b="1" dirty="0">
                <a:solidFill>
                  <a:schemeClr val="bg1"/>
                </a:solidFill>
              </a:endParaRPr>
            </a:p>
            <a:p>
              <a:pPr marL="0" lvl="1" algn="ctr">
                <a:defRPr/>
              </a:pPr>
              <a:r>
                <a:rPr lang="en-US" sz="2000" b="1" dirty="0">
                  <a:solidFill>
                    <a:schemeClr val="bg1"/>
                  </a:solidFill>
                </a:rPr>
                <a:t>Prepare MC decisions</a:t>
              </a: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4735732" y="3979217"/>
              <a:ext cx="3714869" cy="501879"/>
            </a:xfrm>
            <a:prstGeom prst="rect">
              <a:avLst/>
            </a:prstGeom>
            <a:solidFill>
              <a:schemeClr val="bg2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GB" sz="1900" b="1" dirty="0">
                  <a:solidFill>
                    <a:schemeClr val="bg1"/>
                  </a:solidFill>
                </a:rPr>
                <a:t>CORE GROUP  MEETINGS</a:t>
              </a:r>
            </a:p>
          </p:txBody>
        </p:sp>
      </p:grp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4757674" y="1562608"/>
            <a:ext cx="4255697" cy="25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b="1" dirty="0" smtClean="0"/>
              <a:t>Action Chair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b="1" dirty="0" smtClean="0"/>
              <a:t>Action Vice Chair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b="1" dirty="0" smtClean="0"/>
              <a:t>WG Leaders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b="1" dirty="0" smtClean="0"/>
              <a:t>GH Scientific Representative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b="1" dirty="0" smtClean="0"/>
              <a:t>STSM manager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b="1" dirty="0" smtClean="0"/>
              <a:t>Science Communication Manager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b="1" dirty="0" smtClean="0"/>
              <a:t>and other horizontal activities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7312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74171" y="272307"/>
            <a:ext cx="8839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pc="225" dirty="0" smtClean="0">
                <a:solidFill>
                  <a:schemeClr val="accent2">
                    <a:lumMod val="75000"/>
                  </a:schemeClr>
                </a:solidFill>
              </a:rPr>
              <a:t>MANAGEMENT COMMITTEE/CORE GROUP</a:t>
            </a:r>
            <a:endParaRPr lang="en-GB" sz="2400" spc="225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7353"/>
            <a:ext cx="91440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1" y="966381"/>
            <a:ext cx="9144000" cy="432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b="1" dirty="0" smtClean="0">
                <a:solidFill>
                  <a:srgbClr val="E1783C"/>
                </a:solidFill>
              </a:rPr>
              <a:t>TIPS</a:t>
            </a:r>
            <a:endParaRPr lang="en-US" b="1" dirty="0" smtClean="0">
              <a:solidFill>
                <a:srgbClr val="E1783C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679450" y="1425757"/>
            <a:ext cx="7987030" cy="418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chemeClr val="accent1"/>
                </a:solidFill>
              </a:rPr>
              <a:t>Deadline to e-cost invitations: (facilitate the organization of meetings)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The MC could decide to set a deadline to accept e-cost invitations on the platform (e.g. 2 or 3 weeks), after which the invitations will be automatically understood as declined and some other member can be invited.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Participants will always be informed about this deadline </a:t>
            </a:r>
            <a:r>
              <a:rPr lang="en-GB" sz="1800" b="1" u="sng" dirty="0" smtClean="0">
                <a:solidFill>
                  <a:schemeClr val="bg1">
                    <a:lumMod val="50000"/>
                  </a:schemeClr>
                </a:solidFill>
              </a:rPr>
              <a:t>clearly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1"/>
                </a:solidFill>
              </a:rPr>
              <a:t>Mandate the Core Group for reallocation of funds up to a fixed amount (e.g. 5000 EUR)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The Core Group could then take fast decisions on behalf of MC but will report to the MC whenever such a decision  is taken</a:t>
            </a:r>
            <a:endParaRPr lang="en-GB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368" y="5187631"/>
            <a:ext cx="695563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Note: Mandates </a:t>
            </a:r>
            <a:r>
              <a:rPr lang="en-GB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from the MC to the </a:t>
            </a:r>
            <a:r>
              <a:rPr lang="en-GB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CG </a:t>
            </a:r>
            <a:r>
              <a:rPr lang="en-GB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need to be related to </a:t>
            </a:r>
            <a:r>
              <a:rPr lang="en-GB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specific</a:t>
            </a:r>
            <a:r>
              <a:rPr lang="en-GB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decisions and within a </a:t>
            </a:r>
            <a:r>
              <a:rPr lang="en-GB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well-defined framework</a:t>
            </a:r>
            <a:r>
              <a:rPr lang="en-GB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r>
              <a:rPr lang="en-GB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86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160526" y="272307"/>
            <a:ext cx="577293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pc="225" dirty="0" smtClean="0">
                <a:solidFill>
                  <a:schemeClr val="accent2">
                    <a:lumMod val="75000"/>
                  </a:schemeClr>
                </a:solidFill>
              </a:rPr>
              <a:t>SCIENTIFIC REPORTING</a:t>
            </a:r>
            <a:endParaRPr lang="en-GB" sz="2400" spc="225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7353"/>
            <a:ext cx="91440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256358" y="1289623"/>
            <a:ext cx="7840077" cy="23591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sz="18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</a:t>
            </a:r>
            <a:r>
              <a:rPr lang="en-US" sz="18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Actions  </a:t>
            </a:r>
            <a:r>
              <a:rPr lang="en-US" sz="18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assess ended Actions with regards </a:t>
            </a:r>
            <a:r>
              <a:rPr lang="en-US" sz="18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:</a:t>
            </a:r>
          </a:p>
          <a:p>
            <a:pPr marL="0" indent="0" algn="just">
              <a:buNone/>
              <a:defRPr/>
            </a:pPr>
            <a:endParaRPr lang="en-GB" sz="800" dirty="0" smtClean="0"/>
          </a:p>
          <a:p>
            <a:pPr algn="just">
              <a:defRPr/>
            </a:pPr>
            <a:r>
              <a:rPr lang="en-US" sz="1800" b="1" dirty="0">
                <a:solidFill>
                  <a:srgbClr val="DD5C30"/>
                </a:solidFill>
              </a:rPr>
              <a:t>achievement of MoU objectives</a:t>
            </a:r>
          </a:p>
          <a:p>
            <a:pPr algn="just">
              <a:defRPr/>
            </a:pPr>
            <a:r>
              <a:rPr lang="en-US" sz="1800" b="1" dirty="0">
                <a:solidFill>
                  <a:srgbClr val="DD5C30"/>
                </a:solidFill>
              </a:rPr>
              <a:t>provision of MoU deliverables</a:t>
            </a:r>
          </a:p>
          <a:p>
            <a:pPr algn="just">
              <a:defRPr/>
            </a:pPr>
            <a:r>
              <a:rPr lang="en-US" sz="1800" b="1" dirty="0">
                <a:solidFill>
                  <a:srgbClr val="DD5C30"/>
                </a:solidFill>
              </a:rPr>
              <a:t>contribution to the COST Mission </a:t>
            </a:r>
          </a:p>
          <a:p>
            <a:pPr algn="just">
              <a:defRPr/>
            </a:pPr>
            <a:r>
              <a:rPr lang="en-US" sz="1800" b="1" dirty="0">
                <a:solidFill>
                  <a:srgbClr val="DD5C30"/>
                </a:solidFill>
              </a:rPr>
              <a:t>implementation of COST policies</a:t>
            </a:r>
          </a:p>
          <a:p>
            <a:pPr marL="0" indent="0" algn="just">
              <a:buNone/>
              <a:defRPr/>
            </a:pPr>
            <a:endParaRPr lang="en-GB" sz="1800" dirty="0" smtClean="0"/>
          </a:p>
          <a:p>
            <a:pPr algn="just">
              <a:defRPr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693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71859"/>
            <a:ext cx="8050029" cy="587767"/>
          </a:xfrm>
        </p:spPr>
        <p:txBody>
          <a:bodyPr/>
          <a:lstStyle/>
          <a:p>
            <a:r>
              <a:rPr lang="en-US" dirty="0"/>
              <a:t>Monitoring and Final Assessment of 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15269" y="1173480"/>
          <a:ext cx="7848139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1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Type</a:t>
                      </a:r>
                      <a:endParaRPr lang="en-GB" sz="1600" b="1" kern="1200" dirty="0">
                        <a:solidFill>
                          <a:schemeClr val="bg1"/>
                        </a:solidFill>
                        <a:latin typeface="+mn-lt"/>
                        <a:ea typeface="MS PGothic" panose="020B0600070205080204" pitchFamily="34" charset="-128"/>
                        <a:cs typeface="MS PGothic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Time (months)</a:t>
                      </a:r>
                      <a:endParaRPr lang="en-GB" sz="1600" b="1" kern="1200" dirty="0">
                        <a:solidFill>
                          <a:schemeClr val="bg1"/>
                        </a:solidFill>
                        <a:latin typeface="+mn-lt"/>
                        <a:ea typeface="MS PGothic" panose="020B0600070205080204" pitchFamily="34" charset="-128"/>
                        <a:cs typeface="MS PGothic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Content</a:t>
                      </a:r>
                      <a:endParaRPr lang="en-GB" sz="1600" b="1" kern="1200" dirty="0">
                        <a:solidFill>
                          <a:schemeClr val="bg1"/>
                        </a:solidFill>
                        <a:latin typeface="+mn-lt"/>
                        <a:ea typeface="MS PGothic" panose="020B0600070205080204" pitchFamily="34" charset="-128"/>
                        <a:cs typeface="MS PGothic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Assessment/ Evaluation by</a:t>
                      </a:r>
                      <a:endParaRPr lang="en-GB" sz="1600" b="1" kern="1200" dirty="0">
                        <a:solidFill>
                          <a:schemeClr val="bg1"/>
                        </a:solidFill>
                        <a:latin typeface="+mn-lt"/>
                        <a:ea typeface="MS PGothic" panose="020B0600070205080204" pitchFamily="34" charset="-128"/>
                        <a:cs typeface="MS PGothic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Progress Review 1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MS PGothic" panose="020B0600070205080204" pitchFamily="34" charset="-128"/>
                        <a:cs typeface="MS PGothic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12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MS PGothic" panose="020B0600070205080204" pitchFamily="34" charset="-128"/>
                        <a:cs typeface="MS PGothic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Tx/>
                        <a:buNone/>
                      </a:pPr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Implementation of SC Recommendations &amp; </a:t>
                      </a:r>
                      <a:r>
                        <a:rPr lang="en-US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COST Policy on Excellence and Inclusiveness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Scientific Committee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MS PGothic" panose="020B0600070205080204" pitchFamily="34" charset="-128"/>
                        <a:cs typeface="MS PGothic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Progress Review 2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MS PGothic" panose="020B0600070205080204" pitchFamily="34" charset="-128"/>
                        <a:cs typeface="MS PGothic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24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MS PGothic" panose="020B0600070205080204" pitchFamily="34" charset="-128"/>
                        <a:cs typeface="MS PGothic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Progress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Impacts and successes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Dissemination &amp; Exploitation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Urgent needs for improvement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MS PGothic" panose="020B0600070205080204" pitchFamily="34" charset="-128"/>
                        <a:cs typeface="MS PGothic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Independent External Expert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2"/>
                          </a:solidFill>
                        </a:rPr>
                        <a:t>Final Assessment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48</a:t>
                      </a:r>
                      <a:endParaRPr lang="en-GB" sz="1600" kern="1200" dirty="0">
                        <a:solidFill>
                          <a:schemeClr val="tx2"/>
                        </a:solidFill>
                        <a:latin typeface="+mn-lt"/>
                        <a:ea typeface="MS PGothic" panose="020B0600070205080204" pitchFamily="34" charset="-128"/>
                        <a:cs typeface="MS PGothic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MoU Achievements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Expected</a:t>
                      </a:r>
                      <a:r>
                        <a:rPr lang="en-GB" sz="16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Impact &amp; Successes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Dissemination &amp; Exploitation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Added value of the networking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Success</a:t>
                      </a:r>
                      <a:r>
                        <a:rPr lang="en-GB" sz="16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 stories</a:t>
                      </a:r>
                      <a:endParaRPr lang="en-GB" sz="1600" kern="1200" dirty="0" smtClean="0">
                        <a:solidFill>
                          <a:schemeClr val="tx2"/>
                        </a:solidFill>
                        <a:latin typeface="+mn-lt"/>
                        <a:ea typeface="MS PGothic" panose="020B0600070205080204" pitchFamily="34" charset="-128"/>
                        <a:cs typeface="MS PGothic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Emerging themes/ potentially important future developments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MS PGothic" panose="020B0600070205080204" pitchFamily="34" charset="-128"/>
                          <a:cs typeface="MS PGothic" charset="0"/>
                        </a:rPr>
                        <a:t>Independent External Expert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4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ST_ppt-4_3">
  <a:themeElements>
    <a:clrScheme name="COST ORANGE THEME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E1783C"/>
      </a:accent1>
      <a:accent2>
        <a:srgbClr val="961E64"/>
      </a:accent2>
      <a:accent3>
        <a:srgbClr val="692364"/>
      </a:accent3>
      <a:accent4>
        <a:srgbClr val="6E82BE"/>
      </a:accent4>
      <a:accent5>
        <a:srgbClr val="2D3778"/>
      </a:accent5>
      <a:accent6>
        <a:srgbClr val="00AB9D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-4_3 [Read-Only]" id="{89C97CCF-CE3B-4E3D-9D79-15A79EC8F366}" vid="{74035205-D388-47EE-9516-6B0963D61AB2}"/>
    </a:ext>
  </a:extLst>
</a:theme>
</file>

<file path=ppt/theme/theme2.xml><?xml version="1.0" encoding="utf-8"?>
<a:theme xmlns:a="http://schemas.openxmlformats.org/drawingml/2006/main" name="Blue and Purple">
  <a:themeElements>
    <a:clrScheme name="COST COLORS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2D3778"/>
      </a:accent1>
      <a:accent2>
        <a:srgbClr val="6E82BE"/>
      </a:accent2>
      <a:accent3>
        <a:srgbClr val="692364"/>
      </a:accent3>
      <a:accent4>
        <a:srgbClr val="961E64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-4_3 [Read-Only]" id="{89C97CCF-CE3B-4E3D-9D79-15A79EC8F366}" vid="{FC5E9109-FCCB-4032-853A-1A0467A29EFA}"/>
    </a:ext>
  </a:extLst>
</a:theme>
</file>

<file path=ppt/theme/theme3.xml><?xml version="1.0" encoding="utf-8"?>
<a:theme xmlns:a="http://schemas.openxmlformats.org/drawingml/2006/main" name="Blue and Green">
  <a:themeElements>
    <a:clrScheme name="COST 1">
      <a:dk1>
        <a:srgbClr val="000000"/>
      </a:dk1>
      <a:lt1>
        <a:srgbClr val="FFFFFF"/>
      </a:lt1>
      <a:dk2>
        <a:srgbClr val="656865"/>
      </a:dk2>
      <a:lt2>
        <a:srgbClr val="C5C5BD"/>
      </a:lt2>
      <a:accent1>
        <a:srgbClr val="263264"/>
      </a:accent1>
      <a:accent2>
        <a:srgbClr val="5E78AD"/>
      </a:accent2>
      <a:accent3>
        <a:srgbClr val="5B2650"/>
      </a:accent3>
      <a:accent4>
        <a:srgbClr val="99245C"/>
      </a:accent4>
      <a:accent5>
        <a:srgbClr val="E5713E"/>
      </a:accent5>
      <a:accent6>
        <a:srgbClr val="00AB9D"/>
      </a:accent6>
      <a:hlink>
        <a:srgbClr val="C8C3B1"/>
      </a:hlink>
      <a:folHlink>
        <a:srgbClr val="8A8F8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-4_3 [Read-Only]" id="{89C97CCF-CE3B-4E3D-9D79-15A79EC8F366}" vid="{D63CB57A-FD7D-4A37-9237-811CF65715BB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0a2230d6-0d0c-4546-8094-a726af8412ad" ContentTypeId="0x01010035D388ED9E6CB948B63D365BE3776A4F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ee8b33-332d-4d78-a1fb-213112cbf5c9"/>
    <nae73cb6769f4a7f9271b45194c652bb xmlns="18ee8b33-332d-4d78-a1fb-213112cbf5c9">
      <Terms xmlns="http://schemas.microsoft.com/office/infopath/2007/PartnerControls"/>
    </nae73cb6769f4a7f9271b45194c652bb>
    <i00b8442aa7a4cf9a71eeeca23012327 xmlns="18ee8b33-332d-4d78-a1fb-213112cbf5c9">
      <Terms xmlns="http://schemas.microsoft.com/office/infopath/2007/PartnerControls"/>
    </i00b8442aa7a4cf9a71eeeca23012327>
    <Document_x0020_Status xmlns="18ee8b33-332d-4d78-a1fb-213112cbf5c9" xsi:nil="true"/>
    <Confidential1 xmlns="18ee8b33-332d-4d78-a1fb-213112cbf5c9">false</Confidential1>
    <fca2ec1b797f4b5f8f8c86f331133d6a xmlns="18ee8b33-332d-4d78-a1fb-213112cbf5c9">
      <Terms xmlns="http://schemas.microsoft.com/office/infopath/2007/PartnerControls"/>
    </fca2ec1b797f4b5f8f8c86f331133d6a>
    <Obsolete xmlns="18ee8b33-332d-4d78-a1fb-213112cbf5c9">false</Obsolet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General" ma:contentTypeID="0x01010035D388ED9E6CB948B63D365BE3776A4F00B18BCB6326A98944A6CD2FBB85B46C0C" ma:contentTypeVersion="19" ma:contentTypeDescription="" ma:contentTypeScope="" ma:versionID="4b9f2c21b954cb98bdaf1fcdc764b439">
  <xsd:schema xmlns:xsd="http://www.w3.org/2001/XMLSchema" xmlns:xs="http://www.w3.org/2001/XMLSchema" xmlns:p="http://schemas.microsoft.com/office/2006/metadata/properties" xmlns:ns2="18ee8b33-332d-4d78-a1fb-213112cbf5c9" targetNamespace="http://schemas.microsoft.com/office/2006/metadata/properties" ma:root="true" ma:fieldsID="3f978bf040374158c47e06f9e697d606" ns2:_="">
    <xsd:import namespace="18ee8b33-332d-4d78-a1fb-213112cbf5c9"/>
    <xsd:element name="properties">
      <xsd:complexType>
        <xsd:sequence>
          <xsd:element name="documentManagement">
            <xsd:complexType>
              <xsd:all>
                <xsd:element ref="ns2:Document_x0020_Status" minOccurs="0"/>
                <xsd:element ref="ns2:Confidential1" minOccurs="0"/>
                <xsd:element ref="ns2:i00b8442aa7a4cf9a71eeeca23012327" minOccurs="0"/>
                <xsd:element ref="ns2:TaxCatchAll" minOccurs="0"/>
                <xsd:element ref="ns2:TaxCatchAllLabel" minOccurs="0"/>
                <xsd:element ref="ns2:nae73cb6769f4a7f9271b45194c652bb" minOccurs="0"/>
                <xsd:element ref="ns2:fca2ec1b797f4b5f8f8c86f331133d6a" minOccurs="0"/>
                <xsd:element ref="ns2:Obsole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e8b33-332d-4d78-a1fb-213112cbf5c9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2" nillable="true" ma:displayName="Document Status" ma:format="Dropdown" ma:hidden="true" ma:internalName="Document_x0020_Status" ma:readOnly="false">
      <xsd:simpleType>
        <xsd:restriction base="dms:Choice">
          <xsd:enumeration value="draft"/>
          <xsd:enumeration value="final"/>
          <xsd:enumeration value="archived"/>
          <xsd:enumeration value="obsolete"/>
        </xsd:restriction>
      </xsd:simpleType>
    </xsd:element>
    <xsd:element name="Confidential1" ma:index="3" nillable="true" ma:displayName="Confidential" ma:default="0" ma:internalName="Confidential1">
      <xsd:simpleType>
        <xsd:restriction base="dms:Boolean"/>
      </xsd:simpleType>
    </xsd:element>
    <xsd:element name="i00b8442aa7a4cf9a71eeeca23012327" ma:index="10" nillable="true" ma:taxonomy="true" ma:internalName="i00b8442aa7a4cf9a71eeeca23012327" ma:taxonomyFieldName="Process" ma:displayName="Process" ma:default="" ma:fieldId="{200b8442-aa7a-4cf9-a71e-eeca23012327}" ma:sspId="4a7baec1-b397-4109-93fa-ea88b862dbf3" ma:termSetId="66a439be-75ba-468c-a36c-dd8954a0c2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30f30164-426a-4d5e-9856-e75af9f9e1c2}" ma:internalName="TaxCatchAll" ma:showField="CatchAllData" ma:web="a20f694b-214e-4c47-bf8f-1a1d464791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30f30164-426a-4d5e-9856-e75af9f9e1c2}" ma:internalName="TaxCatchAllLabel" ma:readOnly="true" ma:showField="CatchAllDataLabel" ma:web="a20f694b-214e-4c47-bf8f-1a1d464791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e73cb6769f4a7f9271b45194c652bb" ma:index="14" nillable="true" ma:taxonomy="true" ma:internalName="nae73cb6769f4a7f9271b45194c652bb" ma:taxonomyFieldName="Stakeholders" ma:displayName="Stakeholders" ma:default="" ma:fieldId="{7ae73cb6-769f-4a7f-9271-b45194c652bb}" ma:sspId="4a7baec1-b397-4109-93fa-ea88b862dbf3" ma:termSetId="f871fab3-8e32-440a-a506-5fc1f2fc55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a2ec1b797f4b5f8f8c86f331133d6a" ma:index="16" nillable="true" ma:taxonomy="true" ma:internalName="fca2ec1b797f4b5f8f8c86f331133d6a" ma:taxonomyFieldName="Doument_x0020_Type" ma:displayName="Type of Document" ma:readOnly="false" ma:default="" ma:fieldId="{fca2ec1b-797f-4b5f-8f8c-86f331133d6a}" ma:sspId="4a7baec1-b397-4109-93fa-ea88b862dbf3" ma:termSetId="9f8f421d-ea42-4e6f-856d-3cf058b71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bsolete" ma:index="19" nillable="true" ma:displayName="Obsolete" ma:default="0" ma:internalName="Obsolet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axOccurs="1" ma:index="1" ma:displayName="Title"/>
        <xsd:element ref="dc:subject" minOccurs="0" maxOccurs="1"/>
        <xsd:element ref="dc:description" minOccurs="0" maxOccurs="1" ma:index="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BECD33-EB1C-4D27-9105-2DA55A902DA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AEB3CE3-00E8-447C-AB2C-7C5185CA399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E416929-7233-4C89-B20F-D6826E819472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18ee8b33-332d-4d78-a1fb-213112cbf5c9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0D167A04-9817-430A-AF75-F0CF73F5127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0C475DF-B3B4-428C-A848-CCB81013F3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ee8b33-332d-4d78-a1fb-213112cbf5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COST_ppt-4_3</Template>
  <TotalTime>1598</TotalTime>
  <Words>854</Words>
  <Application>Microsoft Office PowerPoint</Application>
  <PresentationFormat>On-screen Show (4:3)</PresentationFormat>
  <Paragraphs>169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MS PGothic</vt:lpstr>
      <vt:lpstr>Andalus</vt:lpstr>
      <vt:lpstr>Arial</vt:lpstr>
      <vt:lpstr>Arial Black</vt:lpstr>
      <vt:lpstr>Calibri</vt:lpstr>
      <vt:lpstr>Coming Soon</vt:lpstr>
      <vt:lpstr>Wingdings</vt:lpstr>
      <vt:lpstr>COST_ppt-4_3</vt:lpstr>
      <vt:lpstr>Blue and Purple</vt:lpstr>
      <vt:lpstr>Blue and Green</vt:lpstr>
      <vt:lpstr>Update from the COST Association to the  Management Committee  </vt:lpstr>
      <vt:lpstr>CONTACT POINTS@ COST </vt:lpstr>
      <vt:lpstr>PowerPoint Presentation</vt:lpstr>
      <vt:lpstr>Acknowledging COST Funds</vt:lpstr>
      <vt:lpstr>PowerPoint Presentation</vt:lpstr>
      <vt:lpstr>PowerPoint Presentation</vt:lpstr>
      <vt:lpstr>PowerPoint Presentation</vt:lpstr>
      <vt:lpstr>PowerPoint Presentation</vt:lpstr>
      <vt:lpstr>Monitoring and Final Assessment of Actions</vt:lpstr>
      <vt:lpstr>PowerPoint Presentation</vt:lpstr>
      <vt:lpstr>PowerPoint Presentation</vt:lpstr>
      <vt:lpstr>PowerPoint Presentation</vt:lpstr>
      <vt:lpstr>PowerPoint Presentation</vt:lpstr>
      <vt:lpstr>COST Inclusiveness  Target Countries (ITC)  </vt:lpstr>
      <vt:lpstr>PowerPoint Presentation</vt:lpstr>
      <vt:lpstr>PowerPoint Presentation</vt:lpstr>
      <vt:lpstr>PowerPoint Presentation</vt:lpstr>
      <vt:lpstr>PowerPoint Presentation</vt:lpstr>
      <vt:lpstr>Reminders</vt:lpstr>
      <vt:lpstr>PowerPoint Presentation</vt:lpstr>
      <vt:lpstr>COST Member Countries </vt:lpstr>
      <vt:lpstr>NNC and IPC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from the  COST Association to the Management Committee</dc:title>
  <dc:creator>Fatima Bouchama</dc:creator>
  <cp:lastModifiedBy>Fatima Bouchama</cp:lastModifiedBy>
  <cp:revision>169</cp:revision>
  <dcterms:created xsi:type="dcterms:W3CDTF">2017-03-03T10:36:07Z</dcterms:created>
  <dcterms:modified xsi:type="dcterms:W3CDTF">2018-01-24T19:34:53Z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0x01010035D388ED9E6CB948B63D365BE3776A4F00B18BCB6326A98944A6CD2FBB85B46C0C</vt:lpwstr>
  </property>
  <property fmtid="{D5CDD505-2E9C-101B-9397-08002B2CF9AE}" pid="3" name="Stakeholders">
    <vt:lpwstr/>
  </property>
  <property fmtid="{D5CDD505-2E9C-101B-9397-08002B2CF9AE}" pid="4" name="Process">
    <vt:lpwstr/>
  </property>
  <property fmtid="{D5CDD505-2E9C-101B-9397-08002B2CF9AE}" pid="5" name="Doument_x0020_Type">
    <vt:lpwstr/>
  </property>
  <property fmtid="{D5CDD505-2E9C-101B-9397-08002B2CF9AE}" pid="6" name="Doument Type">
    <vt:lpwstr/>
  </property>
</Properties>
</file>