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5"/>
    <p:sldMasterId id="2147483708" r:id="rId6"/>
  </p:sldMasterIdLst>
  <p:notesMasterIdLst>
    <p:notesMasterId r:id="rId36"/>
  </p:notesMasterIdLst>
  <p:handoutMasterIdLst>
    <p:handoutMasterId r:id="rId37"/>
  </p:handoutMasterIdLst>
  <p:sldIdLst>
    <p:sldId id="256" r:id="rId7"/>
    <p:sldId id="269" r:id="rId8"/>
    <p:sldId id="302" r:id="rId9"/>
    <p:sldId id="270" r:id="rId10"/>
    <p:sldId id="272" r:id="rId11"/>
    <p:sldId id="268" r:id="rId12"/>
    <p:sldId id="274" r:id="rId13"/>
    <p:sldId id="275" r:id="rId14"/>
    <p:sldId id="299" r:id="rId15"/>
    <p:sldId id="267" r:id="rId16"/>
    <p:sldId id="281" r:id="rId17"/>
    <p:sldId id="283" r:id="rId18"/>
    <p:sldId id="282" r:id="rId19"/>
    <p:sldId id="297" r:id="rId20"/>
    <p:sldId id="276" r:id="rId21"/>
    <p:sldId id="278" r:id="rId22"/>
    <p:sldId id="296" r:id="rId23"/>
    <p:sldId id="284" r:id="rId24"/>
    <p:sldId id="287" r:id="rId25"/>
    <p:sldId id="285" r:id="rId26"/>
    <p:sldId id="300" r:id="rId27"/>
    <p:sldId id="289" r:id="rId28"/>
    <p:sldId id="301" r:id="rId29"/>
    <p:sldId id="292" r:id="rId30"/>
    <p:sldId id="293" r:id="rId31"/>
    <p:sldId id="295" r:id="rId32"/>
    <p:sldId id="291" r:id="rId33"/>
    <p:sldId id="294" r:id="rId34"/>
    <p:sldId id="277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44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cita Malimban" initials="CM" lastIdx="4" clrIdx="0">
    <p:extLst>
      <p:ext uri="{19B8F6BF-5375-455C-9EA6-DF929625EA0E}">
        <p15:presenceInfo xmlns:p15="http://schemas.microsoft.com/office/powerpoint/2012/main" userId="S-1-5-21-3529123979-388138331-1349375689-1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364"/>
    <a:srgbClr val="961E64"/>
    <a:srgbClr val="6E82BE"/>
    <a:srgbClr val="9B9B9B"/>
    <a:srgbClr val="D2D2CD"/>
    <a:srgbClr val="00AFAA"/>
    <a:srgbClr val="737373"/>
    <a:srgbClr val="E1783C"/>
    <a:srgbClr val="DD5C3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727" autoAdjust="0"/>
  </p:normalViewPr>
  <p:slideViewPr>
    <p:cSldViewPr snapToGrid="0" snapToObjects="1" showGuides="1">
      <p:cViewPr varScale="1">
        <p:scale>
          <a:sx n="69" d="100"/>
          <a:sy n="69" d="100"/>
        </p:scale>
        <p:origin x="536" y="44"/>
      </p:cViewPr>
      <p:guideLst>
        <p:guide pos="5949"/>
        <p:guide orient="horz" pos="2160"/>
        <p:guide pos="4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37" d="100"/>
          <a:sy n="137" d="100"/>
        </p:scale>
        <p:origin x="47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09:02:27.806" idx="3">
    <p:pos x="10" y="10"/>
    <p:text>Content may vary according to needs of the Action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08:47:25.650" idx="1">
    <p:pos x="10" y="10"/>
    <p:text>This is an optional slide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09:20:54.636" idx="4">
    <p:pos x="10" y="10"/>
    <p:text>This is an optional slide. AO must ask Communications for any information they want communicated to the Action.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08:47:47.859" idx="2">
    <p:pos x="10" y="10"/>
    <p:text>This is an optional slide if not presented by SO or MC Chair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24/01/2018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OST.Programme/" TargetMode="External"/><Relationship Id="rId3" Type="http://schemas.openxmlformats.org/officeDocument/2006/relationships/hyperlink" Target="https://twitter.com/costprogramme?lang=fr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user/COSTOffic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cost.eu/" TargetMode="External"/><Relationship Id="rId10" Type="http://schemas.openxmlformats.org/officeDocument/2006/relationships/hyperlink" Target="https://www.linkedin.com/company/cost-offi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7463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42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5962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5" name="Grouper 14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7" name="Image 16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18" name="ZoneTexte 17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9" name="Image 18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0" name="Image 19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1" name="ZoneTexte 20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6" name="Image 15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6589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64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9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5587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9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4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0"/>
            <a:ext cx="9144000" cy="6858000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3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6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81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– Location –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296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849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216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213688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041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664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8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0729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15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ex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737594" y="1518017"/>
            <a:ext cx="2398329" cy="43142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7" name="Espace réservé du graphique SmartArt 3"/>
          <p:cNvSpPr>
            <a:spLocks noGrp="1"/>
          </p:cNvSpPr>
          <p:nvPr>
            <p:ph type="dgm" sz="quarter" idx="12" hasCustomPrompt="1"/>
          </p:nvPr>
        </p:nvSpPr>
        <p:spPr>
          <a:xfrm>
            <a:off x="3282950" y="1517650"/>
            <a:ext cx="5559425" cy="43148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err="1" smtClean="0"/>
              <a:t>Smartart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42803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3390842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30441" y="4313604"/>
            <a:ext cx="527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none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u="none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fr-FR" sz="1600" u="non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news: 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www.cost.eu</a:t>
            </a:r>
            <a:r>
              <a:rPr lang="fr-FR" sz="1600" u="sng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/</a:t>
            </a:r>
            <a:r>
              <a:rPr lang="fr-FR" sz="1600" u="sng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subscribe</a:t>
            </a:r>
            <a:endParaRPr lang="fr-FR" sz="1600" dirty="0">
              <a:solidFill>
                <a:schemeClr val="tx2"/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636485" y="5354057"/>
            <a:ext cx="2200682" cy="1172172"/>
            <a:chOff x="6636485" y="5354057"/>
            <a:chExt cx="2200682" cy="1172172"/>
          </a:xfrm>
        </p:grpSpPr>
        <p:grpSp>
          <p:nvGrpSpPr>
            <p:cNvPr id="17" name="Grouper 16"/>
            <p:cNvGrpSpPr/>
            <p:nvPr userDrawn="1"/>
          </p:nvGrpSpPr>
          <p:grpSpPr>
            <a:xfrm>
              <a:off x="6883674" y="5354057"/>
              <a:ext cx="1953493" cy="1172172"/>
              <a:chOff x="6883674" y="5354057"/>
              <a:chExt cx="1953493" cy="1172172"/>
            </a:xfrm>
          </p:grpSpPr>
          <p:pic>
            <p:nvPicPr>
              <p:cNvPr id="19" name="Image 18" descr="Plan de travail 1OFF-Icones.jpg">
                <a:hlinkClick r:id="rId3"/>
              </p:cNvPr>
              <p:cNvPicPr>
                <a:picLocks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903" y="5776143"/>
                <a:ext cx="360000" cy="330628"/>
              </a:xfrm>
              <a:prstGeom prst="rect">
                <a:avLst/>
              </a:prstGeom>
            </p:spPr>
          </p:pic>
          <p:sp>
            <p:nvSpPr>
              <p:cNvPr id="20" name="ZoneTexte 19">
                <a:hlinkClick r:id="rId5"/>
              </p:cNvPr>
              <p:cNvSpPr txBox="1"/>
              <p:nvPr userDrawn="1"/>
            </p:nvSpPr>
            <p:spPr>
              <a:xfrm>
                <a:off x="6935575" y="6218452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dirty="0" err="1" smtClean="0">
                    <a:solidFill>
                      <a:schemeClr val="tx2"/>
                    </a:solidFill>
                  </a:rPr>
                  <a:t>www.cost.eu</a:t>
                </a:r>
                <a:endParaRPr lang="fr-FR" sz="14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1" name="Image 20">
                <a:hlinkClick r:id="rId6"/>
              </p:cNvPr>
              <p:cNvPicPr>
                <a:picLocks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289" y="5780684"/>
                <a:ext cx="779907" cy="331038"/>
              </a:xfrm>
              <a:prstGeom prst="rect">
                <a:avLst/>
              </a:prstGeom>
            </p:spPr>
          </p:pic>
          <p:pic>
            <p:nvPicPr>
              <p:cNvPr id="22" name="Image 21">
                <a:hlinkClick r:id="rId8"/>
              </p:cNvPr>
              <p:cNvPicPr>
                <a:picLocks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413" y="5781094"/>
                <a:ext cx="330628" cy="330628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 userDrawn="1"/>
            </p:nvSpPr>
            <p:spPr>
              <a:xfrm>
                <a:off x="6883674" y="5354057"/>
                <a:ext cx="1901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400" b="1" dirty="0" err="1" smtClean="0">
                    <a:solidFill>
                      <a:schemeClr val="tx2"/>
                    </a:solidFill>
                  </a:rPr>
                  <a:t>Subscribe</a:t>
                </a:r>
                <a:endParaRPr lang="fr-FR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8" name="Image 17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85" y="5778159"/>
              <a:ext cx="328612" cy="32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4899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77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830440" y="1159488"/>
            <a:ext cx="6245657" cy="1842362"/>
          </a:xfrm>
          <a:prstGeom prst="rect">
            <a:avLst/>
          </a:prstGeom>
        </p:spPr>
        <p:txBody>
          <a:bodyPr anchor="b" anchorCtr="0"/>
          <a:lstStyle>
            <a:lvl1pPr>
              <a:defRPr sz="35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830079" y="3010626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1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830079" y="3496137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err="1" smtClean="0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425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21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2102947"/>
            <a:ext cx="7668815" cy="3666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5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308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3"/>
            <a:ext cx="7668815" cy="38479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6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07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3" y="1093984"/>
            <a:ext cx="7668815" cy="4674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642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wo content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13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0621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7375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1" hasCustomPrompt="1"/>
          </p:nvPr>
        </p:nvSpPr>
        <p:spPr>
          <a:xfrm>
            <a:off x="4772394" y="1093983"/>
            <a:ext cx="3639022" cy="4682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4"/>
              </a:buClr>
              <a:buFont typeface="Wingdings" charset="2"/>
              <a:buChar char="§"/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fr-FR" dirty="0" err="1" smtClean="0"/>
              <a:t>Level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Level</a:t>
            </a:r>
            <a:r>
              <a:rPr lang="fr-FR" dirty="0" smtClean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59726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1515180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2103438"/>
            <a:ext cx="7667625" cy="3673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6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1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– one line</a:t>
            </a:r>
            <a:endParaRPr lang="fr-FR" dirty="0"/>
          </a:p>
        </p:txBody>
      </p:sp>
      <p:sp>
        <p:nvSpPr>
          <p:cNvPr id="12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778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orient="horz" pos="3113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58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3" r:id="rId12"/>
    <p:sldLayoutId id="2147483719" r:id="rId13"/>
    <p:sldLayoutId id="2147483720" r:id="rId14"/>
    <p:sldLayoutId id="2147483721" r:id="rId15"/>
    <p:sldLayoutId id="214748372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ost.eu/media/visualidentity" TargetMode="Externa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27788" y="3853543"/>
            <a:ext cx="7623110" cy="695622"/>
          </a:xfrm>
        </p:spPr>
        <p:txBody>
          <a:bodyPr/>
          <a:lstStyle/>
          <a:p>
            <a:r>
              <a:rPr lang="fr-FR" sz="2500" dirty="0">
                <a:solidFill>
                  <a:srgbClr val="692364"/>
                </a:solidFill>
              </a:rPr>
              <a:t>COST Action </a:t>
            </a:r>
            <a:r>
              <a:rPr lang="fr-FR" sz="2500" dirty="0" smtClean="0">
                <a:solidFill>
                  <a:srgbClr val="692364"/>
                </a:solidFill>
              </a:rPr>
              <a:t>CA16104 </a:t>
            </a:r>
            <a:br>
              <a:rPr lang="fr-FR" sz="2500" dirty="0" smtClean="0">
                <a:solidFill>
                  <a:srgbClr val="692364"/>
                </a:solidFill>
              </a:rPr>
            </a:br>
            <a:r>
              <a:rPr lang="en-GB" sz="2000" dirty="0" smtClean="0"/>
              <a:t>Gravitational </a:t>
            </a:r>
            <a:r>
              <a:rPr lang="en-GB" sz="2000" dirty="0"/>
              <a:t>waves, black holes and fundamental physics</a:t>
            </a:r>
            <a:endParaRPr lang="en-GB" sz="2000" dirty="0">
              <a:solidFill>
                <a:srgbClr val="692364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02433" y="4655976"/>
            <a:ext cx="6482027" cy="371638"/>
          </a:xfrm>
        </p:spPr>
        <p:txBody>
          <a:bodyPr/>
          <a:lstStyle/>
          <a:p>
            <a:r>
              <a:rPr lang="fr-FR" sz="2000" dirty="0" smtClean="0">
                <a:solidFill>
                  <a:srgbClr val="692364"/>
                </a:solidFill>
              </a:rPr>
              <a:t>2</a:t>
            </a:r>
            <a:r>
              <a:rPr lang="fr-FR" sz="2000" baseline="30000" dirty="0" smtClean="0">
                <a:solidFill>
                  <a:srgbClr val="692364"/>
                </a:solidFill>
              </a:rPr>
              <a:t>nd</a:t>
            </a:r>
            <a:r>
              <a:rPr lang="fr-FR" sz="2000" dirty="0" smtClean="0">
                <a:solidFill>
                  <a:srgbClr val="692364"/>
                </a:solidFill>
              </a:rPr>
              <a:t> MC meeting </a:t>
            </a:r>
            <a:endParaRPr lang="fr-FR" sz="2000" dirty="0">
              <a:solidFill>
                <a:srgbClr val="692364"/>
              </a:solidFill>
            </a:endParaRPr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02433" y="5043451"/>
            <a:ext cx="6482027" cy="469674"/>
          </a:xfrm>
        </p:spPr>
        <p:txBody>
          <a:bodyPr/>
          <a:lstStyle/>
          <a:p>
            <a:r>
              <a:rPr lang="en-GB" dirty="0" smtClean="0"/>
              <a:t>Andrea Tortajada – 25</a:t>
            </a:r>
            <a:r>
              <a:rPr lang="en-GB" baseline="30000" dirty="0" smtClean="0"/>
              <a:t>th</a:t>
            </a:r>
            <a:r>
              <a:rPr lang="en-GB" dirty="0" smtClean="0"/>
              <a:t> January – Malta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9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37593" y="2205584"/>
            <a:ext cx="7668815" cy="36660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E82BE"/>
                </a:solidFill>
              </a:rPr>
              <a:t>CSO Approval</a:t>
            </a:r>
            <a:r>
              <a:rPr lang="en-US" dirty="0" smtClean="0">
                <a:solidFill>
                  <a:srgbClr val="6E82BE"/>
                </a:solidFill>
              </a:rPr>
              <a:t>: 24/10/2016</a:t>
            </a:r>
          </a:p>
          <a:p>
            <a:r>
              <a:rPr lang="en-US" dirty="0" smtClean="0">
                <a:solidFill>
                  <a:srgbClr val="6E82BE"/>
                </a:solidFill>
              </a:rPr>
              <a:t>Start </a:t>
            </a:r>
            <a:r>
              <a:rPr lang="en-US" dirty="0">
                <a:solidFill>
                  <a:srgbClr val="6E82BE"/>
                </a:solidFill>
              </a:rPr>
              <a:t>date</a:t>
            </a:r>
            <a:r>
              <a:rPr lang="en-US" dirty="0" smtClean="0">
                <a:solidFill>
                  <a:srgbClr val="6E82BE"/>
                </a:solidFill>
              </a:rPr>
              <a:t>: 07/04/2017</a:t>
            </a:r>
            <a:endParaRPr lang="en-US" dirty="0">
              <a:solidFill>
                <a:srgbClr val="6E82BE"/>
              </a:solidFill>
            </a:endParaRPr>
          </a:p>
          <a:p>
            <a:r>
              <a:rPr lang="en-US" dirty="0">
                <a:solidFill>
                  <a:srgbClr val="6E82BE"/>
                </a:solidFill>
              </a:rPr>
              <a:t>End </a:t>
            </a:r>
            <a:r>
              <a:rPr lang="en-US" dirty="0" smtClean="0">
                <a:solidFill>
                  <a:srgbClr val="6E82BE"/>
                </a:solidFill>
              </a:rPr>
              <a:t>Date: 06/04/2021</a:t>
            </a:r>
            <a:endParaRPr lang="en-US" dirty="0">
              <a:solidFill>
                <a:srgbClr val="6E82BE"/>
              </a:solidFill>
            </a:endParaRPr>
          </a:p>
          <a:p>
            <a:r>
              <a:rPr lang="en-US" dirty="0">
                <a:solidFill>
                  <a:srgbClr val="6E82BE"/>
                </a:solidFill>
              </a:rPr>
              <a:t>Number of </a:t>
            </a:r>
            <a:r>
              <a:rPr lang="en-US" dirty="0" smtClean="0">
                <a:solidFill>
                  <a:srgbClr val="6E82BE"/>
                </a:solidFill>
              </a:rPr>
              <a:t>Parties: 25 </a:t>
            </a:r>
          </a:p>
          <a:p>
            <a:r>
              <a:rPr lang="en-US" dirty="0" smtClean="0">
                <a:solidFill>
                  <a:srgbClr val="6E82BE"/>
                </a:solidFill>
              </a:rPr>
              <a:t>New Parties: 2 intentions to participate </a:t>
            </a:r>
            <a:r>
              <a:rPr lang="en-US" sz="2500" dirty="0" smtClean="0">
                <a:solidFill>
                  <a:srgbClr val="6E82BE"/>
                </a:solidFill>
              </a:rPr>
              <a:t>(Austria and Norway)</a:t>
            </a:r>
            <a:endParaRPr lang="en-US" sz="2500" dirty="0">
              <a:solidFill>
                <a:srgbClr val="6E82BE"/>
              </a:solidFill>
            </a:endParaRPr>
          </a:p>
          <a:p>
            <a:r>
              <a:rPr lang="en-US" dirty="0">
                <a:solidFill>
                  <a:srgbClr val="6E82BE"/>
                </a:solidFill>
              </a:rPr>
              <a:t>Grant </a:t>
            </a:r>
            <a:r>
              <a:rPr lang="en-US" dirty="0" smtClean="0">
                <a:solidFill>
                  <a:srgbClr val="6E82BE"/>
                </a:solidFill>
              </a:rPr>
              <a:t>Holder: </a:t>
            </a:r>
            <a:r>
              <a:rPr lang="en-US" dirty="0">
                <a:solidFill>
                  <a:srgbClr val="6E82BE"/>
                </a:solidFill>
              </a:rPr>
              <a:t>I</a:t>
            </a:r>
            <a:r>
              <a:rPr lang="en-GB" dirty="0" err="1">
                <a:solidFill>
                  <a:srgbClr val="6E82BE"/>
                </a:solidFill>
              </a:rPr>
              <a:t>nstituto</a:t>
            </a:r>
            <a:r>
              <a:rPr lang="en-GB" dirty="0">
                <a:solidFill>
                  <a:srgbClr val="6E82BE"/>
                </a:solidFill>
              </a:rPr>
              <a:t> Superior </a:t>
            </a:r>
            <a:r>
              <a:rPr lang="en-GB" dirty="0" err="1">
                <a:solidFill>
                  <a:srgbClr val="6E82BE"/>
                </a:solidFill>
              </a:rPr>
              <a:t>Tecnico</a:t>
            </a:r>
            <a:r>
              <a:rPr lang="en-GB" dirty="0">
                <a:solidFill>
                  <a:srgbClr val="6E82BE"/>
                </a:solidFill>
              </a:rPr>
              <a:t> (PT)</a:t>
            </a:r>
          </a:p>
          <a:p>
            <a:r>
              <a:rPr lang="en-US" dirty="0" smtClean="0">
                <a:solidFill>
                  <a:srgbClr val="6E82BE"/>
                </a:solidFill>
              </a:rPr>
              <a:t>Grant </a:t>
            </a:r>
            <a:r>
              <a:rPr lang="en-US" dirty="0">
                <a:solidFill>
                  <a:srgbClr val="6E82BE"/>
                </a:solidFill>
              </a:rPr>
              <a:t>Holder Manager: </a:t>
            </a:r>
            <a:r>
              <a:rPr lang="en-US" dirty="0" smtClean="0">
                <a:solidFill>
                  <a:srgbClr val="6E82BE"/>
                </a:solidFill>
              </a:rPr>
              <a:t>Susana Oliveira </a:t>
            </a:r>
            <a:endParaRPr lang="en-GB" dirty="0">
              <a:solidFill>
                <a:srgbClr val="6E82BE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Status of the Action 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4" y="542448"/>
            <a:ext cx="1000125" cy="57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MC Decisions</a:t>
            </a:r>
            <a:endParaRPr lang="en-GB" dirty="0">
              <a:solidFill>
                <a:srgbClr val="69236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7593" y="2156590"/>
            <a:ext cx="2436270" cy="3934805"/>
            <a:chOff x="1376064" y="189078"/>
            <a:chExt cx="3248360" cy="524640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650228" y="189078"/>
              <a:ext cx="2500785" cy="463063"/>
            </a:xfrm>
            <a:prstGeom prst="rect">
              <a:avLst/>
            </a:prstGeom>
            <a:solidFill>
              <a:srgbClr val="962067"/>
            </a:solidFill>
            <a:ln w="3810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algn="ctr" defTabSz="3429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MC MEETINGS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6064" y="2453471"/>
              <a:ext cx="3248360" cy="298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342900" eaLnBrk="0" fontAlgn="base" latinLnBrk="0" hangingPunct="0">
                <a:lnSpc>
                  <a:spcPct val="100000"/>
                </a:lnSpc>
                <a:spcBef>
                  <a:spcPts val="416"/>
                </a:spcBef>
                <a:spcAft>
                  <a:spcPts val="41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9B9B"/>
                  </a:solidFill>
                  <a:effectLst/>
                  <a:uLnTx/>
                  <a:uFillTx/>
                  <a:ea typeface="MS PGothic" panose="020B0600070205080204" pitchFamily="34" charset="-128"/>
                  <a:cs typeface="Arial" panose="020B0604020202020204" pitchFamily="34" charset="0"/>
                </a:rPr>
                <a:t>2/3 of Participating COST Full Members/COST Cooperating Member </a:t>
              </a:r>
            </a:p>
            <a:p>
              <a:pPr marL="0" marR="0" lvl="0" indent="0" defTabSz="342900" eaLnBrk="0" fontAlgn="base" latinLnBrk="0" hangingPunct="0">
                <a:lnSpc>
                  <a:spcPct val="100000"/>
                </a:lnSpc>
                <a:spcBef>
                  <a:spcPts val="416"/>
                </a:spcBef>
                <a:spcAft>
                  <a:spcPts val="41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9B9B"/>
                  </a:solidFill>
                  <a:effectLst/>
                  <a:uLnTx/>
                  <a:uFillTx/>
                  <a:ea typeface="MS PGothic" panose="020B0600070205080204" pitchFamily="34" charset="-128"/>
                  <a:cs typeface="Arial" panose="020B0604020202020204" pitchFamily="34" charset="0"/>
                </a:rPr>
                <a:t>Majority vote  with one vote per Participating COST Full Member/COST Cooperating Member</a:t>
              </a:r>
            </a:p>
            <a:p>
              <a:pPr marL="0" marR="0" lvl="0" indent="0" defTabSz="342900" eaLnBrk="0" fontAlgn="base" latinLnBrk="0" hangingPunct="0">
                <a:lnSpc>
                  <a:spcPct val="100000"/>
                </a:lnSpc>
                <a:spcBef>
                  <a:spcPts val="416"/>
                </a:spcBef>
                <a:spcAft>
                  <a:spcPts val="41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9B9B"/>
                  </a:solidFill>
                  <a:effectLst/>
                  <a:uLnTx/>
                  <a:uFillTx/>
                  <a:ea typeface="MS PGothic" panose="020B0600070205080204" pitchFamily="34" charset="-128"/>
                  <a:cs typeface="Arial" panose="020B0604020202020204" pitchFamily="34" charset="0"/>
                </a:rPr>
                <a:t>MC decision minuted and sent to COST Association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228" y="966245"/>
              <a:ext cx="2700032" cy="121036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126210" y="2102947"/>
            <a:ext cx="3394264" cy="4371882"/>
            <a:chOff x="7222966" y="602778"/>
            <a:chExt cx="4525685" cy="58291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659" y="1229873"/>
              <a:ext cx="2411270" cy="1637299"/>
            </a:xfrm>
            <a:prstGeom prst="rect">
              <a:avLst/>
            </a:prstGeom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7222966" y="602778"/>
              <a:ext cx="4186252" cy="463062"/>
            </a:xfrm>
            <a:prstGeom prst="rect">
              <a:avLst/>
            </a:prstGeom>
            <a:solidFill>
              <a:srgbClr val="962067"/>
            </a:solidFill>
            <a:ln w="3810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wrap="none" anchor="ctr"/>
            <a:lstStyle/>
            <a:p>
              <a:pPr marL="0" marR="0" lvl="0" indent="0" algn="ctr" defTabSz="3429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WRITTEN PROCEDURE / E-VOTE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03166" y="2889103"/>
              <a:ext cx="4145485" cy="3542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342900" eaLnBrk="0" fontAlgn="base" latinLnBrk="0" hangingPunct="0">
                <a:lnSpc>
                  <a:spcPct val="100000"/>
                </a:lnSpc>
                <a:spcBef>
                  <a:spcPts val="416"/>
                </a:spcBef>
                <a:spcAft>
                  <a:spcPts val="41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9B9B"/>
                  </a:solidFill>
                  <a:effectLst/>
                  <a:uLnTx/>
                  <a:uFillTx/>
                  <a:ea typeface="MS PGothic" panose="020B0600070205080204" pitchFamily="34" charset="-128"/>
                  <a:cs typeface="Arial" panose="020B0604020202020204" pitchFamily="34" charset="0"/>
                </a:rPr>
                <a:t>Initiated by MC Chair</a:t>
              </a:r>
            </a:p>
            <a:p>
              <a:pPr marL="0" marR="0" lvl="0" indent="0" defTabSz="342900" eaLnBrk="0" fontAlgn="base" latinLnBrk="0" hangingPunct="0">
                <a:lnSpc>
                  <a:spcPct val="100000"/>
                </a:lnSpc>
                <a:spcBef>
                  <a:spcPts val="416"/>
                </a:spcBef>
                <a:spcAft>
                  <a:spcPts val="41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9B9B"/>
                  </a:solidFill>
                  <a:effectLst/>
                  <a:uLnTx/>
                  <a:uFillTx/>
                  <a:ea typeface="MS PGothic" panose="020B0600070205080204" pitchFamily="34" charset="-128"/>
                  <a:cs typeface="Arial" panose="020B0604020202020204" pitchFamily="34" charset="0"/>
                </a:rPr>
                <a:t>All MC members </a:t>
              </a:r>
            </a:p>
            <a:p>
              <a:pPr marL="0" marR="0" lvl="0" indent="0" defTabSz="342900" eaLnBrk="0" fontAlgn="base" latinLnBrk="0" hangingPunct="0">
                <a:lnSpc>
                  <a:spcPct val="100000"/>
                </a:lnSpc>
                <a:spcBef>
                  <a:spcPts val="416"/>
                </a:spcBef>
                <a:spcAft>
                  <a:spcPts val="41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9B9B"/>
                  </a:solidFill>
                  <a:effectLst/>
                  <a:uLnTx/>
                  <a:uFillTx/>
                  <a:ea typeface="MS PGothic" panose="020B0600070205080204" pitchFamily="34" charset="-128"/>
                  <a:cs typeface="Arial" panose="020B0604020202020204" pitchFamily="34" charset="0"/>
                </a:rPr>
                <a:t>Vote open (7 days)</a:t>
              </a:r>
            </a:p>
            <a:p>
              <a:pPr marL="0" marR="0" lvl="0" indent="0" defTabSz="342900" eaLnBrk="0" fontAlgn="base" latinLnBrk="0" hangingPunct="0">
                <a:lnSpc>
                  <a:spcPct val="100000"/>
                </a:lnSpc>
                <a:spcBef>
                  <a:spcPts val="416"/>
                </a:spcBef>
                <a:spcAft>
                  <a:spcPts val="41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9B9B"/>
                  </a:solidFill>
                  <a:effectLst/>
                  <a:uLnTx/>
                  <a:uFillTx/>
                  <a:ea typeface="MS PGothic" panose="020B0600070205080204" pitchFamily="34" charset="-128"/>
                  <a:cs typeface="Arial" panose="020B0604020202020204" pitchFamily="34" charset="0"/>
                </a:rPr>
                <a:t>Majority vote with one vote per Participating COST Full Member/COST Cooperating Member</a:t>
              </a:r>
            </a:p>
            <a:p>
              <a:pPr marL="0" marR="0" lvl="0" indent="0" defTabSz="342900" eaLnBrk="0" fontAlgn="base" latinLnBrk="0" hangingPunct="0">
                <a:lnSpc>
                  <a:spcPct val="100000"/>
                </a:lnSpc>
                <a:spcBef>
                  <a:spcPts val="416"/>
                </a:spcBef>
                <a:spcAft>
                  <a:spcPts val="41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9B9B"/>
                  </a:solidFill>
                  <a:effectLst/>
                  <a:uLnTx/>
                  <a:uFillTx/>
                  <a:ea typeface="MS PGothic" panose="020B0600070205080204" pitchFamily="34" charset="-128"/>
                  <a:cs typeface="Arial" panose="020B0604020202020204" pitchFamily="34" charset="0"/>
                </a:rPr>
                <a:t>MC decision  sent to COST Association and included in minutes of  next MC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1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COST Networking Tools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22" y="2103438"/>
            <a:ext cx="6517956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2254499"/>
            <a:ext cx="6762751" cy="3819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2967" y="1514437"/>
            <a:ext cx="487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92364"/>
                </a:solidFill>
              </a:rPr>
              <a:t>Reimbursement Rules </a:t>
            </a:r>
            <a:endParaRPr lang="en-GB" sz="3200" b="1" dirty="0">
              <a:solidFill>
                <a:srgbClr val="69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1763" y="1546793"/>
            <a:ext cx="6245657" cy="587767"/>
          </a:xfrm>
        </p:spPr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Meetings</a:t>
            </a:r>
            <a:endParaRPr lang="en-GB" dirty="0">
              <a:solidFill>
                <a:srgbClr val="69236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763" y="2466162"/>
            <a:ext cx="743649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961E64"/>
              </a:buClr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srgbClr val="9B9B9B"/>
                </a:solidFill>
              </a:rPr>
              <a:t>Accept or Decline the invitation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961E64"/>
              </a:buClr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srgbClr val="9B9B9B"/>
                </a:solidFill>
              </a:rPr>
              <a:t>Sign attendance list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961E64"/>
              </a:buClr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srgbClr val="9B9B9B"/>
                </a:solidFill>
              </a:rPr>
              <a:t>Submit you claim online with relevant supporting documents</a:t>
            </a:r>
            <a:endParaRPr lang="en-US" sz="2600" dirty="0">
              <a:solidFill>
                <a:srgbClr val="9B9B9B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961E64"/>
              </a:buClr>
              <a:buFont typeface="Wingdings" charset="2"/>
              <a:buChar char="§"/>
              <a:defRPr/>
            </a:pPr>
            <a:r>
              <a:rPr lang="en-GB" sz="2600" dirty="0" smtClean="0">
                <a:solidFill>
                  <a:srgbClr val="6E82BE"/>
                </a:solidFill>
                <a:latin typeface="Arial" charset="0"/>
                <a:cs typeface="Arial" charset="0"/>
              </a:rPr>
              <a:t>Claim Submission Deadline</a:t>
            </a:r>
            <a:r>
              <a:rPr lang="en-GB" sz="2600" dirty="0" smtClean="0">
                <a:solidFill>
                  <a:srgbClr val="9B9B9B"/>
                </a:solidFill>
                <a:latin typeface="Arial" charset="0"/>
                <a:cs typeface="Arial" charset="0"/>
              </a:rPr>
              <a:t>: 30 days</a:t>
            </a:r>
            <a:endParaRPr lang="en-GB" sz="2600" dirty="0">
              <a:solidFill>
                <a:srgbClr val="9B9B9B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3124"/>
            <a:ext cx="1238250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0522" y="1515180"/>
            <a:ext cx="8165775" cy="587767"/>
          </a:xfrm>
        </p:spPr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Long distance  travel = cross border travel</a:t>
            </a:r>
            <a:endParaRPr lang="en-GB" dirty="0">
              <a:solidFill>
                <a:srgbClr val="69236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48391" y="1945035"/>
            <a:ext cx="2232000" cy="3942686"/>
            <a:chOff x="6248391" y="1945035"/>
            <a:chExt cx="2232000" cy="3942686"/>
          </a:xfrm>
        </p:grpSpPr>
        <p:sp>
          <p:nvSpPr>
            <p:cNvPr id="9" name="Rectangle 8"/>
            <p:cNvSpPr/>
            <p:nvPr/>
          </p:nvSpPr>
          <p:spPr>
            <a:xfrm>
              <a:off x="6248391" y="1945035"/>
              <a:ext cx="2232000" cy="23416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dirty="0" smtClean="0">
                  <a:solidFill>
                    <a:srgbClr val="962067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Trains, </a:t>
              </a:r>
              <a:r>
                <a:rPr lang="en-GB" dirty="0">
                  <a:solidFill>
                    <a:srgbClr val="962067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bus and ferry expenses</a:t>
              </a:r>
              <a:r>
                <a:rPr lang="en-GB" dirty="0" smtClean="0">
                  <a:solidFill>
                    <a:srgbClr val="962067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:</a:t>
              </a:r>
              <a:endParaRPr lang="en-GB" dirty="0">
                <a:solidFill>
                  <a:prstClr val="black">
                    <a:lumMod val="65000"/>
                    <a:lumOff val="35000"/>
                  </a:prstClr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63776" lvl="0" indent="-263776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First</a:t>
              </a:r>
              <a:r>
                <a:rPr lang="en-GB" sz="1600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, second and business </a:t>
              </a: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class</a:t>
              </a: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</a:pPr>
              <a:endParaRPr lang="en-GB" sz="1600" dirty="0" smtClean="0">
                <a:solidFill>
                  <a:srgbClr val="9B9B9B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</a:pPr>
              <a:endParaRPr lang="en-GB" sz="800" dirty="0">
                <a:solidFill>
                  <a:prstClr val="black">
                    <a:lumMod val="65000"/>
                    <a:lumOff val="35000"/>
                  </a:prstClr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lvl="0" algn="ctr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</a:pPr>
              <a:r>
                <a:rPr lang="en-GB" sz="1662" b="1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You must submit</a:t>
              </a:r>
            </a:p>
            <a:p>
              <a:pPr lvl="0" algn="ctr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</a:pPr>
              <a:r>
                <a:rPr lang="en-GB" sz="1662" b="1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 invoice / receipts</a:t>
              </a:r>
              <a:endParaRPr lang="en-GB" sz="1662" dirty="0">
                <a:solidFill>
                  <a:srgbClr val="9B9B9B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</p:txBody>
        </p:sp>
        <p:pic>
          <p:nvPicPr>
            <p:cNvPr id="10" name="Shape 36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468953" y="4429802"/>
              <a:ext cx="1937408" cy="145791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Shape 365"/>
          <p:cNvCxnSpPr/>
          <p:nvPr/>
        </p:nvCxnSpPr>
        <p:spPr>
          <a:xfrm>
            <a:off x="3105726" y="1995795"/>
            <a:ext cx="10277" cy="3773180"/>
          </a:xfrm>
          <a:prstGeom prst="straightConnector1">
            <a:avLst/>
          </a:prstGeom>
          <a:noFill/>
          <a:ln w="19050" cap="flat">
            <a:solidFill>
              <a:srgbClr val="F6B26B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365"/>
          <p:cNvCxnSpPr/>
          <p:nvPr/>
        </p:nvCxnSpPr>
        <p:spPr>
          <a:xfrm>
            <a:off x="6085680" y="1995795"/>
            <a:ext cx="20009" cy="3790306"/>
          </a:xfrm>
          <a:prstGeom prst="straightConnector1">
            <a:avLst/>
          </a:prstGeom>
          <a:noFill/>
          <a:ln w="19050" cap="flat">
            <a:solidFill>
              <a:srgbClr val="F6B26B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2" name="Group 1"/>
          <p:cNvGrpSpPr/>
          <p:nvPr/>
        </p:nvGrpSpPr>
        <p:grpSpPr>
          <a:xfrm>
            <a:off x="896403" y="2121274"/>
            <a:ext cx="2225481" cy="3846762"/>
            <a:chOff x="896403" y="2121274"/>
            <a:chExt cx="2225481" cy="3846762"/>
          </a:xfrm>
        </p:grpSpPr>
        <p:sp>
          <p:nvSpPr>
            <p:cNvPr id="5" name="Shape 358"/>
            <p:cNvSpPr txBox="1"/>
            <p:nvPr/>
          </p:nvSpPr>
          <p:spPr>
            <a:xfrm>
              <a:off x="896403" y="2121274"/>
              <a:ext cx="2225481" cy="1966923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dirty="0" smtClean="0">
                  <a:solidFill>
                    <a:srgbClr val="962067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Flight </a:t>
              </a:r>
              <a:r>
                <a:rPr lang="en-GB" dirty="0">
                  <a:solidFill>
                    <a:srgbClr val="962067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expenses</a:t>
              </a:r>
              <a:r>
                <a:rPr lang="en-GB" dirty="0" smtClean="0">
                  <a:solidFill>
                    <a:srgbClr val="962067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:</a:t>
              </a:r>
              <a:endParaRPr lang="en-GB" sz="1600" dirty="0">
                <a:solidFill>
                  <a:prstClr val="black">
                    <a:lumMod val="65000"/>
                    <a:lumOff val="35000"/>
                  </a:prstClr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63776" indent="-263776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Economy </a:t>
              </a: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class only</a:t>
              </a:r>
              <a:endParaRPr lang="en-GB" sz="1600" dirty="0">
                <a:solidFill>
                  <a:srgbClr val="9B9B9B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63776" indent="-263776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Max </a:t>
              </a: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EUR </a:t>
              </a:r>
              <a:r>
                <a:rPr lang="en-GB" sz="1600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1200 </a:t>
              </a:r>
            </a:p>
            <a:p>
              <a:pPr marL="263776" indent="-263776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Full </a:t>
              </a: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travel itinerary</a:t>
              </a:r>
              <a:endParaRPr lang="en-GB" sz="1600" dirty="0">
                <a:solidFill>
                  <a:srgbClr val="9B9B9B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63776" indent="-263776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Ticket </a:t>
              </a: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price</a:t>
              </a:r>
            </a:p>
            <a:p>
              <a:pPr marL="263776" indent="-263776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Name of passenger</a:t>
              </a:r>
            </a:p>
            <a:p>
              <a:pPr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</a:pPr>
              <a:endParaRPr lang="en-GB" sz="1600" dirty="0" smtClean="0">
                <a:solidFill>
                  <a:srgbClr val="9B9B9B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endParaRPr lang="en-GB" sz="1600" dirty="0" smtClean="0">
                <a:solidFill>
                  <a:srgbClr val="9B9B9B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548" y="3812686"/>
              <a:ext cx="1851167" cy="215535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249601" y="1995795"/>
            <a:ext cx="2743356" cy="3972241"/>
            <a:chOff x="3249601" y="1995795"/>
            <a:chExt cx="2743356" cy="3972241"/>
          </a:xfrm>
        </p:grpSpPr>
        <p:sp>
          <p:nvSpPr>
            <p:cNvPr id="7" name="Rectangle 6"/>
            <p:cNvSpPr/>
            <p:nvPr/>
          </p:nvSpPr>
          <p:spPr>
            <a:xfrm>
              <a:off x="3249601" y="1995795"/>
              <a:ext cx="2743356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2204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962067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Car travel expenses</a:t>
              </a:r>
              <a:r>
                <a:rPr lang="en-GB" sz="1662" dirty="0">
                  <a:solidFill>
                    <a:srgbClr val="962067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:</a:t>
              </a:r>
            </a:p>
            <a:p>
              <a:pPr lvl="0" defTabSz="422041" fontAlgn="base">
                <a:spcBef>
                  <a:spcPct val="0"/>
                </a:spcBef>
                <a:spcAft>
                  <a:spcPct val="0"/>
                </a:spcAft>
              </a:pPr>
              <a:endParaRPr lang="en-GB" sz="800" dirty="0">
                <a:solidFill>
                  <a:prstClr val="black">
                    <a:lumMod val="65000"/>
                    <a:lumOff val="35000"/>
                  </a:prstClr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85750" lvl="0" indent="-285750" defTabSz="422041" fontAlgn="base"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Maximum distance 2000 km at </a:t>
              </a:r>
            </a:p>
            <a:p>
              <a:pPr marL="707791" lvl="1" indent="-285750" defTabSz="422041" fontAlgn="base"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EUR </a:t>
              </a:r>
              <a:r>
                <a:rPr lang="en-GB" sz="1600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0.20 per km </a:t>
              </a:r>
            </a:p>
            <a:p>
              <a:pPr marL="707791" lvl="1" indent="-285750" defTabSz="422041" fontAlgn="base"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EUR </a:t>
              </a:r>
              <a:r>
                <a:rPr lang="en-GB" sz="1600" dirty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0.30 per km with 2 or more eligible </a:t>
              </a: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participants</a:t>
              </a:r>
              <a:endParaRPr lang="en-GB" sz="1600" dirty="0">
                <a:solidFill>
                  <a:srgbClr val="9B9B9B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50591" indent="-285750" defTabSz="422041" fontAlgn="base"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 smtClean="0">
                  <a:solidFill>
                    <a:srgbClr val="9B9B9B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Proof of distance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619" y="4453978"/>
              <a:ext cx="2520096" cy="1514058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3124"/>
            <a:ext cx="1238250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737593" y="1515180"/>
            <a:ext cx="7320557" cy="587767"/>
          </a:xfrm>
        </p:spPr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Local Transport – travel within 1 country</a:t>
            </a:r>
            <a:endParaRPr lang="en-GB" dirty="0">
              <a:solidFill>
                <a:srgbClr val="69236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5012" y="2003793"/>
            <a:ext cx="2379296" cy="4268570"/>
            <a:chOff x="3355012" y="2003793"/>
            <a:chExt cx="2379296" cy="4268570"/>
          </a:xfrm>
        </p:grpSpPr>
        <p:sp>
          <p:nvSpPr>
            <p:cNvPr id="14" name="Rectangle 13"/>
            <p:cNvSpPr/>
            <p:nvPr/>
          </p:nvSpPr>
          <p:spPr>
            <a:xfrm>
              <a:off x="3355012" y="2003793"/>
              <a:ext cx="2379296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22041"/>
              <a:r>
                <a:rPr lang="en-US" sz="1600" dirty="0">
                  <a:solidFill>
                    <a:srgbClr val="962364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Taxi expenses are allowed when</a:t>
              </a:r>
              <a:r>
                <a:rPr lang="en-GB" sz="1600" dirty="0" smtClean="0">
                  <a:solidFill>
                    <a:srgbClr val="962364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:</a:t>
              </a:r>
            </a:p>
            <a:p>
              <a:pPr algn="ctr" defTabSz="422041"/>
              <a:endParaRPr lang="en-GB" sz="1000" dirty="0">
                <a:solidFill>
                  <a:prstClr val="black">
                    <a:lumMod val="65000"/>
                    <a:lumOff val="35000"/>
                  </a:prstClr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63776" indent="-263776" defTabSz="422041"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No other means of public transport is available </a:t>
              </a:r>
            </a:p>
            <a:p>
              <a:pPr marL="263776" indent="-263776" defTabSz="422041"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To/From airport between </a:t>
              </a: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10pm and 7am </a:t>
              </a:r>
            </a:p>
            <a:p>
              <a:pPr defTabSz="422041">
                <a:buClr>
                  <a:srgbClr val="961E64"/>
                </a:buClr>
              </a:pP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               </a:t>
              </a:r>
              <a:r>
                <a:rPr lang="en-US" sz="1600" b="1" u="sng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AND</a:t>
              </a:r>
            </a:p>
            <a:p>
              <a:pPr defTabSz="422041">
                <a:buClr>
                  <a:schemeClr val="accent1"/>
                </a:buClr>
              </a:pP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Only up to a maximum of </a:t>
              </a:r>
              <a:r>
                <a:rPr lang="en-US" sz="1600" dirty="0" smtClean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EUR </a:t>
              </a: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80 in total </a:t>
              </a:r>
              <a:r>
                <a:rPr lang="en-US" sz="1600" dirty="0" smtClean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with receipts</a:t>
              </a:r>
            </a:p>
            <a:p>
              <a:pPr defTabSz="422041">
                <a:buClr>
                  <a:schemeClr val="accent1"/>
                </a:buClr>
              </a:pP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</p:txBody>
        </p:sp>
        <p:pic>
          <p:nvPicPr>
            <p:cNvPr id="16" name="Picture 2" descr="usa new york ny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725" y="5221751"/>
              <a:ext cx="1404119" cy="105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74713" y="1989138"/>
            <a:ext cx="2202119" cy="4093919"/>
            <a:chOff x="874713" y="1989138"/>
            <a:chExt cx="2202119" cy="4093919"/>
          </a:xfrm>
        </p:grpSpPr>
        <p:sp>
          <p:nvSpPr>
            <p:cNvPr id="15" name="Rectangle 14"/>
            <p:cNvSpPr/>
            <p:nvPr/>
          </p:nvSpPr>
          <p:spPr>
            <a:xfrm>
              <a:off x="874713" y="1989138"/>
              <a:ext cx="2202119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962364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Public transport expenses (shuttle, </a:t>
              </a:r>
              <a:r>
                <a:rPr lang="en-US" sz="1600" dirty="0" smtClean="0">
                  <a:solidFill>
                    <a:srgbClr val="962364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ferry, bus</a:t>
              </a:r>
              <a:r>
                <a:rPr lang="en-US" sz="1600" dirty="0">
                  <a:solidFill>
                    <a:srgbClr val="962364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, train, metro and tram):</a:t>
              </a:r>
              <a:endParaRPr lang="en-GB" sz="1600" dirty="0">
                <a:solidFill>
                  <a:srgbClr val="962364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</a:pP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Claimed amount </a:t>
              </a:r>
              <a:endParaRPr lang="en-US" sz="1600" dirty="0" smtClean="0">
                <a:solidFill>
                  <a:srgbClr val="737373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85750" lvl="0" indent="-28575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≤ EUR </a:t>
              </a: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25 </a:t>
              </a: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Wingdings" panose="05000000000000000000" pitchFamily="2" charset="2"/>
                </a:rPr>
                <a:t></a:t>
              </a: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 No receipts required</a:t>
              </a:r>
            </a:p>
            <a:p>
              <a:pPr marL="285750" lvl="0" indent="-28575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Claimed amount </a:t>
              </a:r>
              <a:endParaRPr lang="en-US" sz="1600" dirty="0" smtClean="0">
                <a:solidFill>
                  <a:srgbClr val="737373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85750" lvl="0" indent="-28575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&gt; EUR </a:t>
              </a: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25 </a:t>
              </a: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Wingdings" panose="05000000000000000000" pitchFamily="2" charset="2"/>
                </a:rPr>
                <a:t></a:t>
              </a:r>
              <a:r>
                <a:rPr lang="en-US" sz="1600" dirty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 All receipts required </a:t>
              </a:r>
            </a:p>
          </p:txBody>
        </p:sp>
        <p:pic>
          <p:nvPicPr>
            <p:cNvPr id="17" name="Picture 4" descr="background bus light effec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05" y="4913015"/>
              <a:ext cx="1769635" cy="117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Shape 365"/>
          <p:cNvCxnSpPr/>
          <p:nvPr/>
        </p:nvCxnSpPr>
        <p:spPr>
          <a:xfrm>
            <a:off x="3114372" y="1986386"/>
            <a:ext cx="23676" cy="3809097"/>
          </a:xfrm>
          <a:prstGeom prst="straightConnector1">
            <a:avLst/>
          </a:prstGeom>
          <a:noFill/>
          <a:ln w="19050" cap="flat">
            <a:solidFill>
              <a:srgbClr val="F6B26B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" name="Shape 365"/>
          <p:cNvCxnSpPr/>
          <p:nvPr/>
        </p:nvCxnSpPr>
        <p:spPr>
          <a:xfrm>
            <a:off x="5722190" y="1986386"/>
            <a:ext cx="10277" cy="3809097"/>
          </a:xfrm>
          <a:prstGeom prst="straightConnector1">
            <a:avLst/>
          </a:prstGeom>
          <a:noFill/>
          <a:ln w="19050" cap="flat">
            <a:solidFill>
              <a:srgbClr val="F6B26B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3124"/>
            <a:ext cx="1238250" cy="6993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95600" y="1986386"/>
            <a:ext cx="2412000" cy="4149765"/>
            <a:chOff x="5895600" y="1986386"/>
            <a:chExt cx="2412000" cy="4149765"/>
          </a:xfrm>
        </p:grpSpPr>
        <p:sp>
          <p:nvSpPr>
            <p:cNvPr id="18" name="Rectangle 17"/>
            <p:cNvSpPr/>
            <p:nvPr/>
          </p:nvSpPr>
          <p:spPr>
            <a:xfrm>
              <a:off x="5895600" y="1986386"/>
              <a:ext cx="2412000" cy="26601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r>
                <a:rPr lang="en-GB" sz="1600" dirty="0" smtClean="0">
                  <a:solidFill>
                    <a:srgbClr val="962364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Car travel expenses: </a:t>
              </a: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endParaRPr lang="en-GB" sz="1000" dirty="0" smtClean="0">
                <a:solidFill>
                  <a:srgbClr val="962364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endParaRPr lang="en-GB" sz="1000" dirty="0">
                <a:solidFill>
                  <a:srgbClr val="962364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endParaRPr lang="en-GB" sz="1000" dirty="0" smtClean="0">
                <a:solidFill>
                  <a:srgbClr val="962364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marL="285750" lvl="0" indent="-28575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61E64"/>
                </a:buClr>
                <a:buFont typeface="Wingdings" panose="05000000000000000000" pitchFamily="2" charset="2"/>
                <a:buChar char="§"/>
              </a:pPr>
              <a:r>
                <a:rPr lang="en-GB" sz="1600" dirty="0" smtClean="0">
                  <a:solidFill>
                    <a:srgbClr val="737373"/>
                  </a:solidFill>
                  <a:ea typeface="Coming Soon"/>
                  <a:cs typeface="Andalus" panose="02020603050405020304" pitchFamily="18" charset="-78"/>
                  <a:sym typeface="Coming Soon"/>
                </a:rPr>
                <a:t>Same rules apply</a:t>
              </a: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endParaRPr lang="en-GB" sz="1662" dirty="0">
                <a:solidFill>
                  <a:srgbClr val="962364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endParaRPr lang="en-GB" sz="1662" dirty="0" smtClean="0">
                <a:solidFill>
                  <a:srgbClr val="962364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endParaRPr lang="en-GB" sz="1662" dirty="0">
                <a:solidFill>
                  <a:srgbClr val="962364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endParaRPr lang="en-GB" sz="1662" dirty="0" smtClean="0">
                <a:solidFill>
                  <a:srgbClr val="962364"/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  <a:p>
              <a:pPr lvl="0" defTabSz="422041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47729"/>
                </a:buClr>
              </a:pPr>
              <a:endParaRPr lang="en-US" sz="1662" dirty="0">
                <a:solidFill>
                  <a:prstClr val="black">
                    <a:lumMod val="65000"/>
                    <a:lumOff val="35000"/>
                  </a:prstClr>
                </a:solidFill>
                <a:ea typeface="Coming Soon"/>
                <a:cs typeface="Andalus" panose="02020603050405020304" pitchFamily="18" charset="-78"/>
                <a:sym typeface="Coming Soon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1273" y="4307351"/>
              <a:ext cx="2148372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6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93" y="1546793"/>
            <a:ext cx="6245657" cy="587767"/>
          </a:xfrm>
        </p:spPr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Other travel eligible expenses</a:t>
            </a:r>
            <a:endParaRPr lang="en-GB" dirty="0">
              <a:solidFill>
                <a:srgbClr val="692364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37593" y="2435026"/>
            <a:ext cx="5295562" cy="32789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783C"/>
              </a:buClr>
              <a:buFont typeface="Wingdings" charset="2"/>
              <a:buChar char="§"/>
              <a:defRPr sz="2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>
                <a:solidFill>
                  <a:srgbClr val="9B9B9B"/>
                </a:solidFill>
              </a:rPr>
              <a:t>Luggage fees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9B9B9B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Parking fees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lang="en-GB" dirty="0" smtClean="0">
                <a:solidFill>
                  <a:srgbClr val="9B9B9B"/>
                </a:solidFill>
              </a:rPr>
              <a:t>Entry visa fee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9B9B9B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783C"/>
              </a:buClr>
              <a:buSzTx/>
              <a:buFont typeface="Wingdings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3124"/>
            <a:ext cx="1238250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Accommodation expenses</a:t>
            </a:r>
            <a:endParaRPr lang="en-GB" dirty="0">
              <a:solidFill>
                <a:srgbClr val="692364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74713" y="2435026"/>
            <a:ext cx="5295562" cy="327899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783C"/>
              </a:buClr>
              <a:buFont typeface="Wingdings" charset="2"/>
              <a:buChar char="§"/>
              <a:defRPr sz="2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cs typeface="Arial" charset="0"/>
              </a:rPr>
              <a:t>Flat rate: EUR 120 per night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cs typeface="Arial" charset="0"/>
              </a:rPr>
              <a:t>No receipts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cs typeface="Arial" charset="0"/>
              </a:rPr>
              <a:t>Maximum nights =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2067"/>
                </a:solidFill>
                <a:effectLst/>
                <a:uLnTx/>
                <a:uFillTx/>
                <a:latin typeface="Arial" charset="0"/>
                <a:ea typeface="Coming Soon"/>
                <a:cs typeface="Andalus" panose="02020603050405020304" pitchFamily="18" charset="-78"/>
              </a:rPr>
              <a:t>actual number of meeting days attended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cs typeface="Arial" charset="0"/>
              </a:rPr>
              <a:t>+ 1 night before the event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cs typeface="Arial" charset="0"/>
              </a:rPr>
              <a:t>MC decision: lower flat rate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" charset="0"/>
                <a:cs typeface="Arial" charset="0"/>
              </a:rPr>
              <a:t>Same flat rate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783C"/>
              </a:buClr>
              <a:buSzTx/>
              <a:buFont typeface="Wingdings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75" y="2696123"/>
            <a:ext cx="2881616" cy="2166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3124"/>
            <a:ext cx="1238250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37373"/>
                </a:solidFill>
              </a:rPr>
              <a:t>Flat rate: EUR 20 for lunch and dinner </a:t>
            </a:r>
          </a:p>
          <a:p>
            <a:r>
              <a:rPr lang="en-US" dirty="0">
                <a:solidFill>
                  <a:srgbClr val="737373"/>
                </a:solidFill>
              </a:rPr>
              <a:t>No receipts </a:t>
            </a:r>
          </a:p>
          <a:p>
            <a:r>
              <a:rPr lang="en-US" dirty="0">
                <a:solidFill>
                  <a:srgbClr val="737373"/>
                </a:solidFill>
              </a:rPr>
              <a:t>Based on </a:t>
            </a:r>
            <a:r>
              <a:rPr lang="en-US" dirty="0" smtClean="0">
                <a:solidFill>
                  <a:srgbClr val="737373"/>
                </a:solidFill>
              </a:rPr>
              <a:t>travel times</a:t>
            </a:r>
            <a:endParaRPr lang="en-US" dirty="0">
              <a:solidFill>
                <a:srgbClr val="737373"/>
              </a:solidFill>
            </a:endParaRPr>
          </a:p>
          <a:p>
            <a:r>
              <a:rPr lang="en-US" dirty="0">
                <a:solidFill>
                  <a:srgbClr val="737373"/>
                </a:solidFill>
              </a:rPr>
              <a:t>Offered meals by Local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737373"/>
                </a:solidFill>
              </a:rPr>
              <a:t>  Organiser Support (LOS)</a:t>
            </a:r>
          </a:p>
          <a:p>
            <a:r>
              <a:rPr lang="en-US" dirty="0">
                <a:solidFill>
                  <a:srgbClr val="737373"/>
                </a:solidFill>
              </a:rPr>
              <a:t>MC decision: lower flat rate</a:t>
            </a:r>
          </a:p>
          <a:p>
            <a:r>
              <a:rPr lang="en-US" dirty="0">
                <a:solidFill>
                  <a:srgbClr val="737373"/>
                </a:solidFill>
              </a:rPr>
              <a:t>Same flat rate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Meals expenses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332" y="2676106"/>
            <a:ext cx="3843834" cy="2560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593124"/>
            <a:ext cx="1238250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37593" y="2382865"/>
            <a:ext cx="8070505" cy="3666029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6E82BE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93" y="1561982"/>
            <a:ext cx="6245657" cy="587767"/>
          </a:xfrm>
        </p:spPr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Content</a:t>
            </a:r>
            <a:br>
              <a:rPr lang="en-US" dirty="0">
                <a:solidFill>
                  <a:srgbClr val="692364"/>
                </a:solidFill>
              </a:rPr>
            </a:br>
            <a:endParaRPr lang="en-GB" dirty="0">
              <a:solidFill>
                <a:srgbClr val="69236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91053" y="1673958"/>
            <a:ext cx="617220" cy="617220"/>
          </a:xfrm>
          <a:prstGeom prst="ellipse">
            <a:avLst/>
          </a:prstGeom>
          <a:solidFill>
            <a:srgbClr val="D15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1297" y="1751293"/>
            <a:ext cx="2583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9B9B9B"/>
                </a:solidFill>
              </a:rPr>
              <a:t>News from COST</a:t>
            </a:r>
            <a:endParaRPr lang="en-US" sz="2200" dirty="0">
              <a:solidFill>
                <a:srgbClr val="9B9B9B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71931" y="2547641"/>
            <a:ext cx="617220" cy="617220"/>
          </a:xfrm>
          <a:prstGeom prst="ellipse">
            <a:avLst/>
          </a:prstGeom>
          <a:solidFill>
            <a:srgbClr val="F56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9221" y="2472504"/>
            <a:ext cx="2248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9B9B9B"/>
                </a:solidFill>
              </a:rPr>
              <a:t>Status of the Action</a:t>
            </a:r>
            <a:endParaRPr lang="en-US" sz="2200" dirty="0">
              <a:solidFill>
                <a:srgbClr val="9B9B9B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01244" y="3480271"/>
            <a:ext cx="617220" cy="617220"/>
          </a:xfrm>
          <a:prstGeom prst="ellipse">
            <a:avLst/>
          </a:prstGeom>
          <a:solidFill>
            <a:srgbClr val="DFE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37373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7779" y="3565680"/>
            <a:ext cx="31710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9B9B9B"/>
                </a:solidFill>
              </a:rPr>
              <a:t>Reimbursement Rules</a:t>
            </a:r>
            <a:endParaRPr lang="en-US" sz="2200" dirty="0">
              <a:solidFill>
                <a:srgbClr val="9B9B9B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6942" y="4433488"/>
            <a:ext cx="617220" cy="617220"/>
          </a:xfrm>
          <a:prstGeom prst="ellipse">
            <a:avLst/>
          </a:prstGeom>
          <a:solidFill>
            <a:srgbClr val="962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7748" y="4441661"/>
            <a:ext cx="31710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9B9B9B"/>
                </a:solidFill>
              </a:rPr>
              <a:t>Claims submission</a:t>
            </a:r>
            <a:endParaRPr lang="en-US" sz="2200" dirty="0">
              <a:solidFill>
                <a:srgbClr val="9B9B9B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32999" y="5407450"/>
            <a:ext cx="617220" cy="617220"/>
          </a:xfrm>
          <a:prstGeom prst="ellipse">
            <a:avLst/>
          </a:prstGeom>
          <a:solidFill>
            <a:srgbClr val="6E8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93656" y="5297991"/>
            <a:ext cx="3171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9B9B9B"/>
                </a:solidFill>
              </a:rPr>
              <a:t>Communication with COST Association</a:t>
            </a:r>
            <a:endParaRPr lang="en-US" sz="2200" dirty="0">
              <a:solidFill>
                <a:srgbClr val="9B9B9B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09" y="2598308"/>
            <a:ext cx="3682652" cy="25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Non-eligible </a:t>
            </a:r>
            <a:r>
              <a:rPr lang="en-US" dirty="0">
                <a:solidFill>
                  <a:srgbClr val="692364"/>
                </a:solidFill>
              </a:rPr>
              <a:t>expenses</a:t>
            </a:r>
            <a:endParaRPr lang="en-GB" dirty="0">
              <a:solidFill>
                <a:srgbClr val="692364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37593" y="2399948"/>
            <a:ext cx="7668815" cy="3673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783C"/>
              </a:buClr>
              <a:buFont typeface="Wingdings" charset="2"/>
              <a:buChar char="§"/>
              <a:defRPr sz="2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783C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Registration, lecture fees and honoraria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Insurance (life, medical, health, luggage, etc.)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Fuel, road tolls and car rental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Charges for a rebooked travel ticket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1E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charset="0"/>
                <a:cs typeface="Arial" charset="0"/>
              </a:rPr>
              <a:t>Expenses associated with obtaining visas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19" y="278069"/>
            <a:ext cx="1857801" cy="1857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726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119" cy="1601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62388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172012" y="2917824"/>
            <a:ext cx="6986588" cy="105410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charset="2"/>
              <a:buChar char="§"/>
              <a:defRPr sz="2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charset="2"/>
              <a:buChar char="§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endParaRPr lang="en-US" dirty="0" smtClean="0"/>
          </a:p>
          <a:p>
            <a:pPr marL="0" indent="0" algn="ctr">
              <a:buFont typeface="Wingdings" charset="2"/>
              <a:buNone/>
            </a:pPr>
            <a:endParaRPr lang="en-US" dirty="0" smtClean="0"/>
          </a:p>
          <a:p>
            <a:pPr marL="0" indent="0" algn="ctr">
              <a:buFont typeface="Wingdings" charset="2"/>
              <a:buNone/>
            </a:pPr>
            <a:r>
              <a:rPr lang="en-US" sz="12800" b="1" dirty="0" smtClean="0">
                <a:solidFill>
                  <a:srgbClr val="692364"/>
                </a:solidFill>
              </a:rPr>
              <a:t>How to submit your </a:t>
            </a:r>
          </a:p>
          <a:p>
            <a:pPr marL="0" indent="0" algn="ctr">
              <a:buFont typeface="Wingdings" charset="2"/>
              <a:buNone/>
            </a:pPr>
            <a:r>
              <a:rPr lang="en-US" sz="12800" b="1" dirty="0" smtClean="0">
                <a:solidFill>
                  <a:srgbClr val="692364"/>
                </a:solidFill>
              </a:rPr>
              <a:t>Online Travel Reimbursement </a:t>
            </a:r>
          </a:p>
          <a:p>
            <a:pPr marL="0" indent="0" algn="ctr">
              <a:buFont typeface="Wingdings" charset="2"/>
              <a:buNone/>
            </a:pPr>
            <a:r>
              <a:rPr lang="en-US" sz="12800" b="1" dirty="0" smtClean="0">
                <a:solidFill>
                  <a:srgbClr val="692364"/>
                </a:solidFill>
              </a:rPr>
              <a:t>Request (OTRR)</a:t>
            </a:r>
            <a:r>
              <a:rPr lang="en-US" sz="12800" b="1" dirty="0" smtClean="0">
                <a:solidFill>
                  <a:srgbClr val="961E64"/>
                </a:solidFill>
              </a:rPr>
              <a:t> </a:t>
            </a:r>
            <a:endParaRPr lang="en-GB" sz="12800" b="1" dirty="0">
              <a:solidFill>
                <a:srgbClr val="961E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Step 1/5 Accept or Decline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675"/>
            <a:ext cx="9144000" cy="48863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05475" y="5133975"/>
            <a:ext cx="2857500" cy="1285875"/>
          </a:xfrm>
          <a:prstGeom prst="ellipse">
            <a:avLst/>
          </a:prstGeom>
          <a:noFill/>
          <a:ln w="57150">
            <a:solidFill>
              <a:srgbClr val="961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828974"/>
            <a:ext cx="1200150" cy="8188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58851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0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453"/>
            <a:ext cx="9144000" cy="1652110"/>
          </a:xfrm>
          <a:prstGeom prst="rect">
            <a:avLst/>
          </a:prstGeom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673714" y="1498925"/>
            <a:ext cx="6245657" cy="587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>
                <a:solidFill>
                  <a:srgbClr val="692364"/>
                </a:solidFill>
              </a:rPr>
              <a:t>Step 2/5 Reimbursement?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0"/>
            <a:ext cx="9144000" cy="478155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372226" y="6105525"/>
            <a:ext cx="2651926" cy="638175"/>
          </a:xfrm>
          <a:prstGeom prst="ellipse">
            <a:avLst/>
          </a:prstGeom>
          <a:noFill/>
          <a:ln w="57150">
            <a:solidFill>
              <a:srgbClr val="961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982984" y="4210811"/>
            <a:ext cx="902079" cy="571500"/>
          </a:xfrm>
          <a:prstGeom prst="ellipse">
            <a:avLst/>
          </a:prstGeom>
          <a:noFill/>
          <a:ln w="57150">
            <a:solidFill>
              <a:srgbClr val="961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786059" y="4662846"/>
            <a:ext cx="923927" cy="533400"/>
          </a:xfrm>
          <a:prstGeom prst="ellipse">
            <a:avLst/>
          </a:prstGeom>
          <a:noFill/>
          <a:ln w="57150">
            <a:solidFill>
              <a:srgbClr val="961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58851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06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Step 3/5 Fill in your travel expenses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2102947"/>
            <a:ext cx="7487234" cy="3943985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55041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31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61E64"/>
                </a:solidFill>
              </a:rPr>
              <a:t> </a:t>
            </a:r>
            <a:r>
              <a:rPr lang="en-US" dirty="0" smtClean="0">
                <a:solidFill>
                  <a:srgbClr val="692364"/>
                </a:solidFill>
              </a:rPr>
              <a:t>Upload receipts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8" y="2232894"/>
            <a:ext cx="7775543" cy="3554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49326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70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Step 4/5 </a:t>
            </a:r>
            <a:r>
              <a:rPr lang="en-US" dirty="0">
                <a:solidFill>
                  <a:srgbClr val="692364"/>
                </a:solidFill>
              </a:rPr>
              <a:t>Select Bank account 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74713" y="2649553"/>
            <a:ext cx="6410325" cy="1733550"/>
          </a:xfrm>
          <a:prstGeom prst="rect">
            <a:avLst/>
          </a:prstGeom>
          <a:ln>
            <a:solidFill>
              <a:srgbClr val="962067">
                <a:lumMod val="90000"/>
              </a:srgb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483742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32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Step 5/5 Submission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2102947"/>
            <a:ext cx="6956612" cy="1701800"/>
          </a:xfrm>
          <a:prstGeom prst="rect">
            <a:avLst/>
          </a:prstGeom>
          <a:ln>
            <a:solidFill>
              <a:srgbClr val="962067">
                <a:lumMod val="90000"/>
              </a:srgbClr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74713" y="3971318"/>
            <a:ext cx="7090192" cy="2092361"/>
          </a:xfrm>
          <a:prstGeom prst="rect">
            <a:avLst/>
          </a:prstGeom>
          <a:ln>
            <a:solidFill>
              <a:srgbClr val="962067">
                <a:lumMod val="90000"/>
              </a:srgb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C9C2B6"/>
              </a:clrFrom>
              <a:clrTo>
                <a:srgbClr val="C9C2B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75" y="512317"/>
            <a:ext cx="952500" cy="6498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35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37593" y="2448180"/>
            <a:ext cx="7668815" cy="1554654"/>
          </a:xfrm>
        </p:spPr>
        <p:txBody>
          <a:bodyPr/>
          <a:lstStyle/>
          <a:p>
            <a:r>
              <a:rPr lang="en-GB" dirty="0">
                <a:solidFill>
                  <a:srgbClr val="9B9B9B"/>
                </a:solidFill>
              </a:rPr>
              <a:t>Communicate only outcomes of MC decisions</a:t>
            </a:r>
          </a:p>
          <a:p>
            <a:r>
              <a:rPr lang="en-GB" dirty="0">
                <a:solidFill>
                  <a:srgbClr val="9B9B9B"/>
                </a:solidFill>
              </a:rPr>
              <a:t>Always indicate your Action number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3497312"/>
            <a:ext cx="3686174" cy="259998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889993" y="1667580"/>
            <a:ext cx="6245657" cy="587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>
                <a:solidFill>
                  <a:srgbClr val="692364"/>
                </a:solidFill>
              </a:rPr>
              <a:t>Communicating with COST</a:t>
            </a:r>
            <a:endParaRPr lang="en-GB" dirty="0">
              <a:solidFill>
                <a:srgbClr val="69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2364"/>
                </a:solidFill>
              </a:rPr>
              <a:t>Thank you</a:t>
            </a:r>
            <a:endParaRPr lang="en-GB" dirty="0">
              <a:solidFill>
                <a:srgbClr val="69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253263"/>
            <a:ext cx="6368818" cy="378558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Content Placeholder 1"/>
          <p:cNvSpPr txBox="1">
            <a:spLocks/>
          </p:cNvSpPr>
          <p:nvPr/>
        </p:nvSpPr>
        <p:spPr>
          <a:xfrm>
            <a:off x="-1329332" y="1067785"/>
            <a:ext cx="7668815" cy="19619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sz="3200" b="1" dirty="0" smtClean="0">
                <a:solidFill>
                  <a:srgbClr val="692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from COST</a:t>
            </a:r>
            <a:endParaRPr lang="en-GB" sz="3200" b="1" dirty="0">
              <a:solidFill>
                <a:srgbClr val="692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50119" cy="16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Payment of the Grant </a:t>
            </a:r>
            <a:endParaRPr lang="en-GB" dirty="0">
              <a:solidFill>
                <a:srgbClr val="69236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23126" y="3874619"/>
            <a:ext cx="1713667" cy="1864939"/>
            <a:chOff x="6837276" y="3963956"/>
            <a:chExt cx="1713667" cy="1864939"/>
          </a:xfrm>
        </p:grpSpPr>
        <p:grpSp>
          <p:nvGrpSpPr>
            <p:cNvPr id="5" name="Group 4"/>
            <p:cNvGrpSpPr/>
            <p:nvPr/>
          </p:nvGrpSpPr>
          <p:grpSpPr>
            <a:xfrm>
              <a:off x="6942751" y="4552466"/>
              <a:ext cx="1608192" cy="1276429"/>
              <a:chOff x="6381203" y="3549635"/>
              <a:chExt cx="1608192" cy="1276429"/>
            </a:xfrm>
          </p:grpSpPr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6381203" y="3549635"/>
                <a:ext cx="1387614" cy="785758"/>
              </a:xfrm>
              <a:custGeom>
                <a:avLst/>
                <a:gdLst>
                  <a:gd name="T0" fmla="*/ 0 w 914"/>
                  <a:gd name="T1" fmla="*/ 0 h 509"/>
                  <a:gd name="T2" fmla="*/ 0 w 914"/>
                  <a:gd name="T3" fmla="*/ 421 h 509"/>
                  <a:gd name="T4" fmla="*/ 0 w 914"/>
                  <a:gd name="T5" fmla="*/ 421 h 509"/>
                  <a:gd name="T6" fmla="*/ 457 w 914"/>
                  <a:gd name="T7" fmla="*/ 509 h 509"/>
                  <a:gd name="T8" fmla="*/ 913 w 914"/>
                  <a:gd name="T9" fmla="*/ 421 h 509"/>
                  <a:gd name="T10" fmla="*/ 914 w 914"/>
                  <a:gd name="T11" fmla="*/ 421 h 509"/>
                  <a:gd name="T12" fmla="*/ 914 w 914"/>
                  <a:gd name="T13" fmla="*/ 0 h 509"/>
                  <a:gd name="T14" fmla="*/ 0 w 914"/>
                  <a:gd name="T15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509">
                    <a:moveTo>
                      <a:pt x="0" y="0"/>
                    </a:move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69"/>
                      <a:pt x="205" y="509"/>
                      <a:pt x="457" y="509"/>
                    </a:cubicBezTo>
                    <a:cubicBezTo>
                      <a:pt x="709" y="509"/>
                      <a:pt x="913" y="469"/>
                      <a:pt x="913" y="421"/>
                    </a:cubicBezTo>
                    <a:cubicBezTo>
                      <a:pt x="914" y="421"/>
                      <a:pt x="914" y="421"/>
                      <a:pt x="914" y="421"/>
                    </a:cubicBezTo>
                    <a:cubicBezTo>
                      <a:pt x="914" y="0"/>
                      <a:pt x="914" y="0"/>
                      <a:pt x="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137160" rIns="68580" bIns="3429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35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38"/>
              <p:cNvSpPr>
                <a:spLocks/>
              </p:cNvSpPr>
              <p:nvPr/>
            </p:nvSpPr>
            <p:spPr bwMode="auto">
              <a:xfrm flipH="1">
                <a:off x="6381203" y="3611902"/>
                <a:ext cx="45719" cy="848544"/>
              </a:xfrm>
              <a:custGeom>
                <a:avLst/>
                <a:gdLst>
                  <a:gd name="T0" fmla="*/ 165 w 165"/>
                  <a:gd name="T1" fmla="*/ 1750 h 1949"/>
                  <a:gd name="T2" fmla="*/ 83 w 165"/>
                  <a:gd name="T3" fmla="*/ 1915 h 1949"/>
                  <a:gd name="T4" fmla="*/ 0 w 165"/>
                  <a:gd name="T5" fmla="*/ 1871 h 1949"/>
                  <a:gd name="T6" fmla="*/ 0 w 165"/>
                  <a:gd name="T7" fmla="*/ 94 h 1949"/>
                  <a:gd name="T8" fmla="*/ 165 w 165"/>
                  <a:gd name="T9" fmla="*/ 45 h 1949"/>
                  <a:gd name="T10" fmla="*/ 165 w 165"/>
                  <a:gd name="T11" fmla="*/ 1750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1949">
                    <a:moveTo>
                      <a:pt x="165" y="1750"/>
                    </a:moveTo>
                    <a:cubicBezTo>
                      <a:pt x="165" y="1795"/>
                      <a:pt x="149" y="1857"/>
                      <a:pt x="83" y="1915"/>
                    </a:cubicBezTo>
                    <a:cubicBezTo>
                      <a:pt x="51" y="1942"/>
                      <a:pt x="0" y="1949"/>
                      <a:pt x="0" y="1871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49"/>
                      <a:pt x="165" y="0"/>
                      <a:pt x="165" y="45"/>
                    </a:cubicBezTo>
                    <a:lnTo>
                      <a:pt x="165" y="1750"/>
                    </a:lnTo>
                    <a:close/>
                  </a:path>
                </a:pathLst>
              </a:custGeom>
              <a:solidFill>
                <a:srgbClr val="DFE2D0">
                  <a:alpha val="17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39"/>
              <p:cNvSpPr>
                <a:spLocks/>
              </p:cNvSpPr>
              <p:nvPr/>
            </p:nvSpPr>
            <p:spPr bwMode="auto">
              <a:xfrm>
                <a:off x="7623873" y="3727773"/>
                <a:ext cx="365522" cy="1098291"/>
              </a:xfrm>
              <a:custGeom>
                <a:avLst/>
                <a:gdLst>
                  <a:gd name="T0" fmla="*/ 0 w 285"/>
                  <a:gd name="T1" fmla="*/ 1750 h 2074"/>
                  <a:gd name="T2" fmla="*/ 74 w 285"/>
                  <a:gd name="T3" fmla="*/ 1952 h 2074"/>
                  <a:gd name="T4" fmla="*/ 82 w 285"/>
                  <a:gd name="T5" fmla="*/ 1871 h 2074"/>
                  <a:gd name="T6" fmla="*/ 82 w 285"/>
                  <a:gd name="T7" fmla="*/ 94 h 2074"/>
                  <a:gd name="T8" fmla="*/ 0 w 285"/>
                  <a:gd name="T9" fmla="*/ 45 h 2074"/>
                  <a:gd name="T10" fmla="*/ 0 w 285"/>
                  <a:gd name="T11" fmla="*/ 1750 h 2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2074">
                    <a:moveTo>
                      <a:pt x="0" y="1750"/>
                    </a:moveTo>
                    <a:cubicBezTo>
                      <a:pt x="0" y="1795"/>
                      <a:pt x="13" y="1889"/>
                      <a:pt x="74" y="1952"/>
                    </a:cubicBezTo>
                    <a:cubicBezTo>
                      <a:pt x="167" y="2047"/>
                      <a:pt x="285" y="2074"/>
                      <a:pt x="82" y="1871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79" y="60"/>
                      <a:pt x="0" y="0"/>
                      <a:pt x="0" y="45"/>
                    </a:cubicBezTo>
                    <a:lnTo>
                      <a:pt x="0" y="1750"/>
                    </a:lnTo>
                    <a:close/>
                  </a:path>
                </a:pathLst>
              </a:custGeom>
              <a:solidFill>
                <a:schemeClr val="bg1">
                  <a:alpha val="17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37276" y="3963956"/>
              <a:ext cx="1581630" cy="1406045"/>
              <a:chOff x="6256390" y="3209013"/>
              <a:chExt cx="1581630" cy="1406045"/>
            </a:xfrm>
          </p:grpSpPr>
          <p:sp>
            <p:nvSpPr>
              <p:cNvPr id="9" name="Freeform 37"/>
              <p:cNvSpPr>
                <a:spLocks/>
              </p:cNvSpPr>
              <p:nvPr/>
            </p:nvSpPr>
            <p:spPr bwMode="auto">
              <a:xfrm>
                <a:off x="6297371" y="3461027"/>
                <a:ext cx="1509263" cy="1154031"/>
              </a:xfrm>
              <a:custGeom>
                <a:avLst/>
                <a:gdLst>
                  <a:gd name="T0" fmla="*/ 477 w 954"/>
                  <a:gd name="T1" fmla="*/ 2338 h 2338"/>
                  <a:gd name="T2" fmla="*/ 0 w 954"/>
                  <a:gd name="T3" fmla="*/ 1861 h 2338"/>
                  <a:gd name="T4" fmla="*/ 0 w 954"/>
                  <a:gd name="T5" fmla="*/ 0 h 2338"/>
                  <a:gd name="T6" fmla="*/ 33 w 954"/>
                  <a:gd name="T7" fmla="*/ 0 h 2338"/>
                  <a:gd name="T8" fmla="*/ 33 w 954"/>
                  <a:gd name="T9" fmla="*/ 1861 h 2338"/>
                  <a:gd name="T10" fmla="*/ 477 w 954"/>
                  <a:gd name="T11" fmla="*/ 2305 h 2338"/>
                  <a:gd name="T12" fmla="*/ 921 w 954"/>
                  <a:gd name="T13" fmla="*/ 1861 h 2338"/>
                  <a:gd name="T14" fmla="*/ 921 w 954"/>
                  <a:gd name="T15" fmla="*/ 0 h 2338"/>
                  <a:gd name="T16" fmla="*/ 954 w 954"/>
                  <a:gd name="T17" fmla="*/ 0 h 2338"/>
                  <a:gd name="T18" fmla="*/ 954 w 954"/>
                  <a:gd name="T19" fmla="*/ 1861 h 2338"/>
                  <a:gd name="T20" fmla="*/ 477 w 954"/>
                  <a:gd name="T21" fmla="*/ 2338 h 2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4" h="2338">
                    <a:moveTo>
                      <a:pt x="477" y="2338"/>
                    </a:moveTo>
                    <a:cubicBezTo>
                      <a:pt x="214" y="2338"/>
                      <a:pt x="0" y="2124"/>
                      <a:pt x="0" y="18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861"/>
                      <a:pt x="33" y="1861"/>
                      <a:pt x="33" y="1861"/>
                    </a:cubicBezTo>
                    <a:cubicBezTo>
                      <a:pt x="33" y="2106"/>
                      <a:pt x="233" y="2305"/>
                      <a:pt x="477" y="2305"/>
                    </a:cubicBezTo>
                    <a:cubicBezTo>
                      <a:pt x="722" y="2305"/>
                      <a:pt x="921" y="2106"/>
                      <a:pt x="921" y="1861"/>
                    </a:cubicBezTo>
                    <a:cubicBezTo>
                      <a:pt x="921" y="0"/>
                      <a:pt x="921" y="0"/>
                      <a:pt x="921" y="0"/>
                    </a:cubicBezTo>
                    <a:cubicBezTo>
                      <a:pt x="954" y="0"/>
                      <a:pt x="954" y="0"/>
                      <a:pt x="954" y="0"/>
                    </a:cubicBezTo>
                    <a:cubicBezTo>
                      <a:pt x="954" y="1861"/>
                      <a:pt x="954" y="1861"/>
                      <a:pt x="954" y="1861"/>
                    </a:cubicBezTo>
                    <a:cubicBezTo>
                      <a:pt x="954" y="2124"/>
                      <a:pt x="740" y="2338"/>
                      <a:pt x="477" y="23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34"/>
              <p:cNvSpPr>
                <a:spLocks noEditPoints="1"/>
              </p:cNvSpPr>
              <p:nvPr/>
            </p:nvSpPr>
            <p:spPr bwMode="auto">
              <a:xfrm>
                <a:off x="6256390" y="3209013"/>
                <a:ext cx="1581630" cy="401240"/>
              </a:xfrm>
              <a:custGeom>
                <a:avLst/>
                <a:gdLst>
                  <a:gd name="T0" fmla="*/ 519 w 1039"/>
                  <a:gd name="T1" fmla="*/ 313 h 313"/>
                  <a:gd name="T2" fmla="*/ 0 w 1039"/>
                  <a:gd name="T3" fmla="*/ 156 h 313"/>
                  <a:gd name="T4" fmla="*/ 171 w 1039"/>
                  <a:gd name="T5" fmla="*/ 35 h 313"/>
                  <a:gd name="T6" fmla="*/ 519 w 1039"/>
                  <a:gd name="T7" fmla="*/ 0 h 313"/>
                  <a:gd name="T8" fmla="*/ 1039 w 1039"/>
                  <a:gd name="T9" fmla="*/ 156 h 313"/>
                  <a:gd name="T10" fmla="*/ 867 w 1039"/>
                  <a:gd name="T11" fmla="*/ 278 h 313"/>
                  <a:gd name="T12" fmla="*/ 519 w 1039"/>
                  <a:gd name="T13" fmla="*/ 313 h 313"/>
                  <a:gd name="T14" fmla="*/ 85 w 1039"/>
                  <a:gd name="T15" fmla="*/ 156 h 313"/>
                  <a:gd name="T16" fmla="*/ 212 w 1039"/>
                  <a:gd name="T17" fmla="*/ 203 h 313"/>
                  <a:gd name="T18" fmla="*/ 519 w 1039"/>
                  <a:gd name="T19" fmla="*/ 231 h 313"/>
                  <a:gd name="T20" fmla="*/ 827 w 1039"/>
                  <a:gd name="T21" fmla="*/ 203 h 313"/>
                  <a:gd name="T22" fmla="*/ 953 w 1039"/>
                  <a:gd name="T23" fmla="*/ 156 h 313"/>
                  <a:gd name="T24" fmla="*/ 827 w 1039"/>
                  <a:gd name="T25" fmla="*/ 110 h 313"/>
                  <a:gd name="T26" fmla="*/ 519 w 1039"/>
                  <a:gd name="T27" fmla="*/ 82 h 313"/>
                  <a:gd name="T28" fmla="*/ 212 w 1039"/>
                  <a:gd name="T29" fmla="*/ 110 h 313"/>
                  <a:gd name="T30" fmla="*/ 85 w 1039"/>
                  <a:gd name="T31" fmla="*/ 15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39" h="313">
                    <a:moveTo>
                      <a:pt x="519" y="313"/>
                    </a:moveTo>
                    <a:cubicBezTo>
                      <a:pt x="466" y="313"/>
                      <a:pt x="0" y="309"/>
                      <a:pt x="0" y="156"/>
                    </a:cubicBezTo>
                    <a:cubicBezTo>
                      <a:pt x="0" y="102"/>
                      <a:pt x="56" y="62"/>
                      <a:pt x="171" y="35"/>
                    </a:cubicBezTo>
                    <a:cubicBezTo>
                      <a:pt x="265" y="12"/>
                      <a:pt x="388" y="0"/>
                      <a:pt x="519" y="0"/>
                    </a:cubicBezTo>
                    <a:cubicBezTo>
                      <a:pt x="573" y="0"/>
                      <a:pt x="1039" y="4"/>
                      <a:pt x="1039" y="156"/>
                    </a:cubicBezTo>
                    <a:cubicBezTo>
                      <a:pt x="1039" y="210"/>
                      <a:pt x="983" y="250"/>
                      <a:pt x="867" y="278"/>
                    </a:cubicBezTo>
                    <a:cubicBezTo>
                      <a:pt x="774" y="301"/>
                      <a:pt x="650" y="313"/>
                      <a:pt x="519" y="313"/>
                    </a:cubicBezTo>
                    <a:close/>
                    <a:moveTo>
                      <a:pt x="85" y="156"/>
                    </a:moveTo>
                    <a:cubicBezTo>
                      <a:pt x="97" y="166"/>
                      <a:pt x="132" y="186"/>
                      <a:pt x="212" y="203"/>
                    </a:cubicBezTo>
                    <a:cubicBezTo>
                      <a:pt x="297" y="221"/>
                      <a:pt x="406" y="231"/>
                      <a:pt x="519" y="231"/>
                    </a:cubicBezTo>
                    <a:cubicBezTo>
                      <a:pt x="633" y="231"/>
                      <a:pt x="742" y="221"/>
                      <a:pt x="827" y="203"/>
                    </a:cubicBezTo>
                    <a:cubicBezTo>
                      <a:pt x="907" y="186"/>
                      <a:pt x="942" y="166"/>
                      <a:pt x="953" y="156"/>
                    </a:cubicBezTo>
                    <a:cubicBezTo>
                      <a:pt x="942" y="146"/>
                      <a:pt x="907" y="127"/>
                      <a:pt x="827" y="110"/>
                    </a:cubicBezTo>
                    <a:cubicBezTo>
                      <a:pt x="742" y="92"/>
                      <a:pt x="633" y="82"/>
                      <a:pt x="519" y="82"/>
                    </a:cubicBezTo>
                    <a:cubicBezTo>
                      <a:pt x="406" y="82"/>
                      <a:pt x="297" y="92"/>
                      <a:pt x="212" y="110"/>
                    </a:cubicBezTo>
                    <a:cubicBezTo>
                      <a:pt x="132" y="127"/>
                      <a:pt x="97" y="146"/>
                      <a:pt x="85" y="1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36"/>
              <p:cNvSpPr>
                <a:spLocks/>
              </p:cNvSpPr>
              <p:nvPr/>
            </p:nvSpPr>
            <p:spPr bwMode="auto">
              <a:xfrm>
                <a:off x="6661279" y="3340437"/>
                <a:ext cx="983456" cy="91678"/>
              </a:xfrm>
              <a:custGeom>
                <a:avLst/>
                <a:gdLst>
                  <a:gd name="T0" fmla="*/ 654 w 766"/>
                  <a:gd name="T1" fmla="*/ 32 h 71"/>
                  <a:gd name="T2" fmla="*/ 383 w 766"/>
                  <a:gd name="T3" fmla="*/ 0 h 71"/>
                  <a:gd name="T4" fmla="*/ 112 w 766"/>
                  <a:gd name="T5" fmla="*/ 32 h 71"/>
                  <a:gd name="T6" fmla="*/ 0 w 766"/>
                  <a:gd name="T7" fmla="*/ 71 h 71"/>
                  <a:gd name="T8" fmla="*/ 383 w 766"/>
                  <a:gd name="T9" fmla="*/ 28 h 71"/>
                  <a:gd name="T10" fmla="*/ 766 w 766"/>
                  <a:gd name="T11" fmla="*/ 71 h 71"/>
                  <a:gd name="T12" fmla="*/ 654 w 766"/>
                  <a:gd name="T13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6" h="71">
                    <a:moveTo>
                      <a:pt x="654" y="32"/>
                    </a:moveTo>
                    <a:cubicBezTo>
                      <a:pt x="579" y="17"/>
                      <a:pt x="483" y="0"/>
                      <a:pt x="383" y="0"/>
                    </a:cubicBezTo>
                    <a:cubicBezTo>
                      <a:pt x="283" y="0"/>
                      <a:pt x="186" y="17"/>
                      <a:pt x="112" y="32"/>
                    </a:cubicBezTo>
                    <a:cubicBezTo>
                      <a:pt x="41" y="46"/>
                      <a:pt x="10" y="63"/>
                      <a:pt x="0" y="71"/>
                    </a:cubicBezTo>
                    <a:cubicBezTo>
                      <a:pt x="177" y="38"/>
                      <a:pt x="283" y="28"/>
                      <a:pt x="383" y="28"/>
                    </a:cubicBezTo>
                    <a:cubicBezTo>
                      <a:pt x="483" y="28"/>
                      <a:pt x="605" y="42"/>
                      <a:pt x="766" y="71"/>
                    </a:cubicBezTo>
                    <a:cubicBezTo>
                      <a:pt x="755" y="63"/>
                      <a:pt x="724" y="46"/>
                      <a:pt x="654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Freeform 32"/>
          <p:cNvSpPr>
            <a:spLocks/>
          </p:cNvSpPr>
          <p:nvPr/>
        </p:nvSpPr>
        <p:spPr bwMode="auto">
          <a:xfrm>
            <a:off x="4666453" y="2670914"/>
            <a:ext cx="1475999" cy="932718"/>
          </a:xfrm>
          <a:custGeom>
            <a:avLst/>
            <a:gdLst>
              <a:gd name="T0" fmla="*/ 0 w 914"/>
              <a:gd name="T1" fmla="*/ 0 h 508"/>
              <a:gd name="T2" fmla="*/ 0 w 914"/>
              <a:gd name="T3" fmla="*/ 420 h 508"/>
              <a:gd name="T4" fmla="*/ 0 w 914"/>
              <a:gd name="T5" fmla="*/ 420 h 508"/>
              <a:gd name="T6" fmla="*/ 457 w 914"/>
              <a:gd name="T7" fmla="*/ 508 h 508"/>
              <a:gd name="T8" fmla="*/ 913 w 914"/>
              <a:gd name="T9" fmla="*/ 420 h 508"/>
              <a:gd name="T10" fmla="*/ 914 w 914"/>
              <a:gd name="T11" fmla="*/ 420 h 508"/>
              <a:gd name="T12" fmla="*/ 914 w 914"/>
              <a:gd name="T13" fmla="*/ 0 h 508"/>
              <a:gd name="T14" fmla="*/ 0 w 914"/>
              <a:gd name="T15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4" h="508">
                <a:moveTo>
                  <a:pt x="0" y="0"/>
                </a:moveTo>
                <a:cubicBezTo>
                  <a:pt x="0" y="420"/>
                  <a:pt x="0" y="420"/>
                  <a:pt x="0" y="420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69"/>
                  <a:pt x="205" y="508"/>
                  <a:pt x="457" y="508"/>
                </a:cubicBezTo>
                <a:cubicBezTo>
                  <a:pt x="709" y="508"/>
                  <a:pt x="913" y="469"/>
                  <a:pt x="913" y="420"/>
                </a:cubicBezTo>
                <a:cubicBezTo>
                  <a:pt x="914" y="420"/>
                  <a:pt x="914" y="420"/>
                  <a:pt x="914" y="420"/>
                </a:cubicBezTo>
                <a:cubicBezTo>
                  <a:pt x="914" y="0"/>
                  <a:pt x="914" y="0"/>
                  <a:pt x="91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8E2CE"/>
          </a:solidFill>
          <a:ln w="9525">
            <a:noFill/>
            <a:round/>
            <a:headEnd/>
            <a:tailEnd/>
          </a:ln>
        </p:spPr>
        <p:txBody>
          <a:bodyPr vert="horz" wrap="square" lIns="91440" tIns="18288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457206" y="4599411"/>
            <a:ext cx="1394956" cy="922734"/>
          </a:xfrm>
          <a:custGeom>
            <a:avLst/>
            <a:gdLst>
              <a:gd name="T0" fmla="*/ 406 w 1027"/>
              <a:gd name="T1" fmla="*/ 567 h 719"/>
              <a:gd name="T2" fmla="*/ 406 w 1027"/>
              <a:gd name="T3" fmla="*/ 637 h 719"/>
              <a:gd name="T4" fmla="*/ 318 w 1027"/>
              <a:gd name="T5" fmla="*/ 676 h 719"/>
              <a:gd name="T6" fmla="*/ 48 w 1027"/>
              <a:gd name="T7" fmla="*/ 437 h 719"/>
              <a:gd name="T8" fmla="*/ 48 w 1027"/>
              <a:gd name="T9" fmla="*/ 282 h 719"/>
              <a:gd name="T10" fmla="*/ 318 w 1027"/>
              <a:gd name="T11" fmla="*/ 43 h 719"/>
              <a:gd name="T12" fmla="*/ 406 w 1027"/>
              <a:gd name="T13" fmla="*/ 82 h 719"/>
              <a:gd name="T14" fmla="*/ 406 w 1027"/>
              <a:gd name="T15" fmla="*/ 153 h 719"/>
              <a:gd name="T16" fmla="*/ 902 w 1027"/>
              <a:gd name="T17" fmla="*/ 153 h 719"/>
              <a:gd name="T18" fmla="*/ 1027 w 1027"/>
              <a:gd name="T19" fmla="*/ 357 h 719"/>
              <a:gd name="T20" fmla="*/ 898 w 1027"/>
              <a:gd name="T21" fmla="*/ 567 h 719"/>
              <a:gd name="T22" fmla="*/ 406 w 1027"/>
              <a:gd name="T23" fmla="*/ 567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7" h="719">
                <a:moveTo>
                  <a:pt x="406" y="567"/>
                </a:moveTo>
                <a:cubicBezTo>
                  <a:pt x="406" y="637"/>
                  <a:pt x="406" y="637"/>
                  <a:pt x="406" y="637"/>
                </a:cubicBezTo>
                <a:cubicBezTo>
                  <a:pt x="406" y="701"/>
                  <a:pt x="366" y="719"/>
                  <a:pt x="318" y="676"/>
                </a:cubicBezTo>
                <a:cubicBezTo>
                  <a:pt x="48" y="437"/>
                  <a:pt x="48" y="437"/>
                  <a:pt x="48" y="437"/>
                </a:cubicBezTo>
                <a:cubicBezTo>
                  <a:pt x="0" y="395"/>
                  <a:pt x="0" y="325"/>
                  <a:pt x="48" y="282"/>
                </a:cubicBezTo>
                <a:cubicBezTo>
                  <a:pt x="318" y="43"/>
                  <a:pt x="318" y="43"/>
                  <a:pt x="318" y="43"/>
                </a:cubicBezTo>
                <a:cubicBezTo>
                  <a:pt x="366" y="0"/>
                  <a:pt x="406" y="18"/>
                  <a:pt x="406" y="82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902" y="153"/>
                  <a:pt x="902" y="153"/>
                  <a:pt x="902" y="153"/>
                </a:cubicBezTo>
                <a:cubicBezTo>
                  <a:pt x="1027" y="357"/>
                  <a:pt x="1027" y="357"/>
                  <a:pt x="1027" y="357"/>
                </a:cubicBezTo>
                <a:cubicBezTo>
                  <a:pt x="898" y="567"/>
                  <a:pt x="898" y="567"/>
                  <a:pt x="898" y="567"/>
                </a:cubicBezTo>
                <a:lnTo>
                  <a:pt x="406" y="567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Freeform 26"/>
          <p:cNvSpPr>
            <a:spLocks/>
          </p:cNvSpPr>
          <p:nvPr/>
        </p:nvSpPr>
        <p:spPr bwMode="auto">
          <a:xfrm flipH="1">
            <a:off x="3431125" y="3574630"/>
            <a:ext cx="1447118" cy="922734"/>
          </a:xfrm>
          <a:custGeom>
            <a:avLst/>
            <a:gdLst>
              <a:gd name="T0" fmla="*/ 620 w 1026"/>
              <a:gd name="T1" fmla="*/ 567 h 719"/>
              <a:gd name="T2" fmla="*/ 620 w 1026"/>
              <a:gd name="T3" fmla="*/ 637 h 719"/>
              <a:gd name="T4" fmla="*/ 708 w 1026"/>
              <a:gd name="T5" fmla="*/ 677 h 719"/>
              <a:gd name="T6" fmla="*/ 978 w 1026"/>
              <a:gd name="T7" fmla="*/ 437 h 719"/>
              <a:gd name="T8" fmla="*/ 978 w 1026"/>
              <a:gd name="T9" fmla="*/ 282 h 719"/>
              <a:gd name="T10" fmla="*/ 708 w 1026"/>
              <a:gd name="T11" fmla="*/ 43 h 719"/>
              <a:gd name="T12" fmla="*/ 620 w 1026"/>
              <a:gd name="T13" fmla="*/ 82 h 719"/>
              <a:gd name="T14" fmla="*/ 620 w 1026"/>
              <a:gd name="T15" fmla="*/ 153 h 719"/>
              <a:gd name="T16" fmla="*/ 124 w 1026"/>
              <a:gd name="T17" fmla="*/ 153 h 719"/>
              <a:gd name="T18" fmla="*/ 0 w 1026"/>
              <a:gd name="T19" fmla="*/ 357 h 719"/>
              <a:gd name="T20" fmla="*/ 128 w 1026"/>
              <a:gd name="T21" fmla="*/ 567 h 719"/>
              <a:gd name="T22" fmla="*/ 620 w 1026"/>
              <a:gd name="T23" fmla="*/ 567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6" h="719">
                <a:moveTo>
                  <a:pt x="620" y="567"/>
                </a:moveTo>
                <a:cubicBezTo>
                  <a:pt x="620" y="637"/>
                  <a:pt x="620" y="637"/>
                  <a:pt x="620" y="637"/>
                </a:cubicBezTo>
                <a:cubicBezTo>
                  <a:pt x="620" y="702"/>
                  <a:pt x="660" y="719"/>
                  <a:pt x="708" y="677"/>
                </a:cubicBezTo>
                <a:cubicBezTo>
                  <a:pt x="978" y="437"/>
                  <a:pt x="978" y="437"/>
                  <a:pt x="978" y="437"/>
                </a:cubicBezTo>
                <a:cubicBezTo>
                  <a:pt x="1026" y="395"/>
                  <a:pt x="1026" y="325"/>
                  <a:pt x="978" y="282"/>
                </a:cubicBezTo>
                <a:cubicBezTo>
                  <a:pt x="708" y="43"/>
                  <a:pt x="708" y="43"/>
                  <a:pt x="708" y="43"/>
                </a:cubicBezTo>
                <a:cubicBezTo>
                  <a:pt x="660" y="0"/>
                  <a:pt x="620" y="18"/>
                  <a:pt x="620" y="82"/>
                </a:cubicBezTo>
                <a:cubicBezTo>
                  <a:pt x="620" y="153"/>
                  <a:pt x="620" y="153"/>
                  <a:pt x="620" y="153"/>
                </a:cubicBezTo>
                <a:cubicBezTo>
                  <a:pt x="124" y="153"/>
                  <a:pt x="124" y="153"/>
                  <a:pt x="124" y="153"/>
                </a:cubicBezTo>
                <a:cubicBezTo>
                  <a:pt x="0" y="357"/>
                  <a:pt x="0" y="357"/>
                  <a:pt x="0" y="357"/>
                </a:cubicBezTo>
                <a:cubicBezTo>
                  <a:pt x="128" y="567"/>
                  <a:pt x="128" y="567"/>
                  <a:pt x="128" y="567"/>
                </a:cubicBezTo>
                <a:lnTo>
                  <a:pt x="620" y="567"/>
                </a:lnTo>
                <a:close/>
              </a:path>
            </a:pathLst>
          </a:custGeom>
          <a:solidFill>
            <a:srgbClr val="F45F0C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Oval 33"/>
          <p:cNvSpPr>
            <a:spLocks noChangeArrowheads="1"/>
          </p:cNvSpPr>
          <p:nvPr/>
        </p:nvSpPr>
        <p:spPr bwMode="auto">
          <a:xfrm>
            <a:off x="4648238" y="2564090"/>
            <a:ext cx="1494214" cy="253993"/>
          </a:xfrm>
          <a:prstGeom prst="ellipse">
            <a:avLst/>
          </a:prstGeom>
          <a:solidFill>
            <a:srgbClr val="E8E2CE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 31"/>
          <p:cNvSpPr>
            <a:spLocks/>
          </p:cNvSpPr>
          <p:nvPr/>
        </p:nvSpPr>
        <p:spPr bwMode="auto">
          <a:xfrm>
            <a:off x="4684194" y="3463861"/>
            <a:ext cx="1440043" cy="1114953"/>
          </a:xfrm>
          <a:custGeom>
            <a:avLst/>
            <a:gdLst>
              <a:gd name="T0" fmla="*/ 0 w 914"/>
              <a:gd name="T1" fmla="*/ 0 h 509"/>
              <a:gd name="T2" fmla="*/ 0 w 914"/>
              <a:gd name="T3" fmla="*/ 421 h 509"/>
              <a:gd name="T4" fmla="*/ 0 w 914"/>
              <a:gd name="T5" fmla="*/ 421 h 509"/>
              <a:gd name="T6" fmla="*/ 457 w 914"/>
              <a:gd name="T7" fmla="*/ 509 h 509"/>
              <a:gd name="T8" fmla="*/ 913 w 914"/>
              <a:gd name="T9" fmla="*/ 421 h 509"/>
              <a:gd name="T10" fmla="*/ 914 w 914"/>
              <a:gd name="T11" fmla="*/ 421 h 509"/>
              <a:gd name="T12" fmla="*/ 914 w 914"/>
              <a:gd name="T13" fmla="*/ 0 h 509"/>
              <a:gd name="T14" fmla="*/ 0 w 914"/>
              <a:gd name="T15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4" h="509">
                <a:moveTo>
                  <a:pt x="0" y="0"/>
                </a:moveTo>
                <a:cubicBezTo>
                  <a:pt x="0" y="421"/>
                  <a:pt x="0" y="421"/>
                  <a:pt x="0" y="421"/>
                </a:cubicBezTo>
                <a:cubicBezTo>
                  <a:pt x="0" y="421"/>
                  <a:pt x="0" y="421"/>
                  <a:pt x="0" y="421"/>
                </a:cubicBezTo>
                <a:cubicBezTo>
                  <a:pt x="0" y="469"/>
                  <a:pt x="205" y="509"/>
                  <a:pt x="457" y="509"/>
                </a:cubicBezTo>
                <a:cubicBezTo>
                  <a:pt x="709" y="509"/>
                  <a:pt x="913" y="469"/>
                  <a:pt x="913" y="421"/>
                </a:cubicBezTo>
                <a:cubicBezTo>
                  <a:pt x="914" y="421"/>
                  <a:pt x="914" y="421"/>
                  <a:pt x="914" y="421"/>
                </a:cubicBezTo>
                <a:cubicBezTo>
                  <a:pt x="914" y="0"/>
                  <a:pt x="914" y="0"/>
                  <a:pt x="91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45F0C"/>
          </a:solidFill>
          <a:ln w="9525">
            <a:noFill/>
            <a:round/>
            <a:headEnd/>
            <a:tailEnd/>
          </a:ln>
        </p:spPr>
        <p:txBody>
          <a:bodyPr vert="horz" wrap="square" lIns="68580" tIns="137160" rIns="68580" bIns="3429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20" name="Freeform 34"/>
          <p:cNvSpPr>
            <a:spLocks noEditPoints="1"/>
          </p:cNvSpPr>
          <p:nvPr/>
        </p:nvSpPr>
        <p:spPr bwMode="auto">
          <a:xfrm>
            <a:off x="4610599" y="2153212"/>
            <a:ext cx="1579578" cy="843182"/>
          </a:xfrm>
          <a:custGeom>
            <a:avLst/>
            <a:gdLst>
              <a:gd name="T0" fmla="*/ 519 w 1039"/>
              <a:gd name="T1" fmla="*/ 313 h 313"/>
              <a:gd name="T2" fmla="*/ 0 w 1039"/>
              <a:gd name="T3" fmla="*/ 156 h 313"/>
              <a:gd name="T4" fmla="*/ 171 w 1039"/>
              <a:gd name="T5" fmla="*/ 35 h 313"/>
              <a:gd name="T6" fmla="*/ 519 w 1039"/>
              <a:gd name="T7" fmla="*/ 0 h 313"/>
              <a:gd name="T8" fmla="*/ 1039 w 1039"/>
              <a:gd name="T9" fmla="*/ 156 h 313"/>
              <a:gd name="T10" fmla="*/ 867 w 1039"/>
              <a:gd name="T11" fmla="*/ 278 h 313"/>
              <a:gd name="T12" fmla="*/ 519 w 1039"/>
              <a:gd name="T13" fmla="*/ 313 h 313"/>
              <a:gd name="T14" fmla="*/ 85 w 1039"/>
              <a:gd name="T15" fmla="*/ 156 h 313"/>
              <a:gd name="T16" fmla="*/ 212 w 1039"/>
              <a:gd name="T17" fmla="*/ 203 h 313"/>
              <a:gd name="T18" fmla="*/ 519 w 1039"/>
              <a:gd name="T19" fmla="*/ 231 h 313"/>
              <a:gd name="T20" fmla="*/ 827 w 1039"/>
              <a:gd name="T21" fmla="*/ 203 h 313"/>
              <a:gd name="T22" fmla="*/ 953 w 1039"/>
              <a:gd name="T23" fmla="*/ 156 h 313"/>
              <a:gd name="T24" fmla="*/ 827 w 1039"/>
              <a:gd name="T25" fmla="*/ 110 h 313"/>
              <a:gd name="T26" fmla="*/ 519 w 1039"/>
              <a:gd name="T27" fmla="*/ 82 h 313"/>
              <a:gd name="T28" fmla="*/ 212 w 1039"/>
              <a:gd name="T29" fmla="*/ 110 h 313"/>
              <a:gd name="T30" fmla="*/ 85 w 1039"/>
              <a:gd name="T31" fmla="*/ 15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9" h="313">
                <a:moveTo>
                  <a:pt x="519" y="313"/>
                </a:moveTo>
                <a:cubicBezTo>
                  <a:pt x="466" y="313"/>
                  <a:pt x="0" y="309"/>
                  <a:pt x="0" y="156"/>
                </a:cubicBezTo>
                <a:cubicBezTo>
                  <a:pt x="0" y="102"/>
                  <a:pt x="56" y="62"/>
                  <a:pt x="171" y="35"/>
                </a:cubicBezTo>
                <a:cubicBezTo>
                  <a:pt x="265" y="12"/>
                  <a:pt x="388" y="0"/>
                  <a:pt x="519" y="0"/>
                </a:cubicBezTo>
                <a:cubicBezTo>
                  <a:pt x="573" y="0"/>
                  <a:pt x="1039" y="4"/>
                  <a:pt x="1039" y="156"/>
                </a:cubicBezTo>
                <a:cubicBezTo>
                  <a:pt x="1039" y="210"/>
                  <a:pt x="983" y="250"/>
                  <a:pt x="867" y="278"/>
                </a:cubicBezTo>
                <a:cubicBezTo>
                  <a:pt x="774" y="301"/>
                  <a:pt x="650" y="313"/>
                  <a:pt x="519" y="313"/>
                </a:cubicBezTo>
                <a:close/>
                <a:moveTo>
                  <a:pt x="85" y="156"/>
                </a:moveTo>
                <a:cubicBezTo>
                  <a:pt x="97" y="166"/>
                  <a:pt x="132" y="186"/>
                  <a:pt x="212" y="203"/>
                </a:cubicBezTo>
                <a:cubicBezTo>
                  <a:pt x="297" y="221"/>
                  <a:pt x="406" y="231"/>
                  <a:pt x="519" y="231"/>
                </a:cubicBezTo>
                <a:cubicBezTo>
                  <a:pt x="633" y="231"/>
                  <a:pt x="742" y="221"/>
                  <a:pt x="827" y="203"/>
                </a:cubicBezTo>
                <a:cubicBezTo>
                  <a:pt x="907" y="186"/>
                  <a:pt x="942" y="166"/>
                  <a:pt x="953" y="156"/>
                </a:cubicBezTo>
                <a:cubicBezTo>
                  <a:pt x="942" y="146"/>
                  <a:pt x="907" y="127"/>
                  <a:pt x="827" y="110"/>
                </a:cubicBezTo>
                <a:cubicBezTo>
                  <a:pt x="742" y="92"/>
                  <a:pt x="633" y="82"/>
                  <a:pt x="519" y="82"/>
                </a:cubicBezTo>
                <a:cubicBezTo>
                  <a:pt x="406" y="82"/>
                  <a:pt x="297" y="92"/>
                  <a:pt x="212" y="110"/>
                </a:cubicBezTo>
                <a:cubicBezTo>
                  <a:pt x="132" y="127"/>
                  <a:pt x="97" y="146"/>
                  <a:pt x="85" y="15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Freeform 26"/>
          <p:cNvSpPr>
            <a:spLocks/>
          </p:cNvSpPr>
          <p:nvPr/>
        </p:nvSpPr>
        <p:spPr bwMode="auto">
          <a:xfrm flipH="1">
            <a:off x="3431125" y="2644425"/>
            <a:ext cx="1384246" cy="922734"/>
          </a:xfrm>
          <a:custGeom>
            <a:avLst/>
            <a:gdLst>
              <a:gd name="T0" fmla="*/ 620 w 1026"/>
              <a:gd name="T1" fmla="*/ 567 h 719"/>
              <a:gd name="T2" fmla="*/ 620 w 1026"/>
              <a:gd name="T3" fmla="*/ 637 h 719"/>
              <a:gd name="T4" fmla="*/ 708 w 1026"/>
              <a:gd name="T5" fmla="*/ 677 h 719"/>
              <a:gd name="T6" fmla="*/ 978 w 1026"/>
              <a:gd name="T7" fmla="*/ 437 h 719"/>
              <a:gd name="T8" fmla="*/ 978 w 1026"/>
              <a:gd name="T9" fmla="*/ 282 h 719"/>
              <a:gd name="T10" fmla="*/ 708 w 1026"/>
              <a:gd name="T11" fmla="*/ 43 h 719"/>
              <a:gd name="T12" fmla="*/ 620 w 1026"/>
              <a:gd name="T13" fmla="*/ 82 h 719"/>
              <a:gd name="T14" fmla="*/ 620 w 1026"/>
              <a:gd name="T15" fmla="*/ 153 h 719"/>
              <a:gd name="T16" fmla="*/ 124 w 1026"/>
              <a:gd name="T17" fmla="*/ 153 h 719"/>
              <a:gd name="T18" fmla="*/ 0 w 1026"/>
              <a:gd name="T19" fmla="*/ 357 h 719"/>
              <a:gd name="T20" fmla="*/ 128 w 1026"/>
              <a:gd name="T21" fmla="*/ 567 h 719"/>
              <a:gd name="T22" fmla="*/ 620 w 1026"/>
              <a:gd name="T23" fmla="*/ 567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6" h="719">
                <a:moveTo>
                  <a:pt x="620" y="567"/>
                </a:moveTo>
                <a:cubicBezTo>
                  <a:pt x="620" y="637"/>
                  <a:pt x="620" y="637"/>
                  <a:pt x="620" y="637"/>
                </a:cubicBezTo>
                <a:cubicBezTo>
                  <a:pt x="620" y="702"/>
                  <a:pt x="660" y="719"/>
                  <a:pt x="708" y="677"/>
                </a:cubicBezTo>
                <a:cubicBezTo>
                  <a:pt x="978" y="437"/>
                  <a:pt x="978" y="437"/>
                  <a:pt x="978" y="437"/>
                </a:cubicBezTo>
                <a:cubicBezTo>
                  <a:pt x="1026" y="395"/>
                  <a:pt x="1026" y="325"/>
                  <a:pt x="978" y="282"/>
                </a:cubicBezTo>
                <a:cubicBezTo>
                  <a:pt x="708" y="43"/>
                  <a:pt x="708" y="43"/>
                  <a:pt x="708" y="43"/>
                </a:cubicBezTo>
                <a:cubicBezTo>
                  <a:pt x="660" y="0"/>
                  <a:pt x="620" y="18"/>
                  <a:pt x="620" y="82"/>
                </a:cubicBezTo>
                <a:cubicBezTo>
                  <a:pt x="620" y="153"/>
                  <a:pt x="620" y="153"/>
                  <a:pt x="620" y="153"/>
                </a:cubicBezTo>
                <a:cubicBezTo>
                  <a:pt x="124" y="153"/>
                  <a:pt x="124" y="153"/>
                  <a:pt x="124" y="153"/>
                </a:cubicBezTo>
                <a:cubicBezTo>
                  <a:pt x="0" y="357"/>
                  <a:pt x="0" y="357"/>
                  <a:pt x="0" y="357"/>
                </a:cubicBezTo>
                <a:cubicBezTo>
                  <a:pt x="128" y="567"/>
                  <a:pt x="128" y="567"/>
                  <a:pt x="128" y="567"/>
                </a:cubicBezTo>
                <a:lnTo>
                  <a:pt x="620" y="567"/>
                </a:lnTo>
                <a:close/>
              </a:path>
            </a:pathLst>
          </a:custGeom>
          <a:solidFill>
            <a:srgbClr val="DFE2D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Freeform 29"/>
          <p:cNvSpPr>
            <a:spLocks/>
          </p:cNvSpPr>
          <p:nvPr/>
        </p:nvSpPr>
        <p:spPr bwMode="auto">
          <a:xfrm>
            <a:off x="4660329" y="4459429"/>
            <a:ext cx="1458258" cy="1605469"/>
          </a:xfrm>
          <a:custGeom>
            <a:avLst/>
            <a:gdLst>
              <a:gd name="T0" fmla="*/ 938 w 938"/>
              <a:gd name="T1" fmla="*/ 0 h 792"/>
              <a:gd name="T2" fmla="*/ 938 w 938"/>
              <a:gd name="T3" fmla="*/ 323 h 792"/>
              <a:gd name="T4" fmla="*/ 469 w 938"/>
              <a:gd name="T5" fmla="*/ 792 h 792"/>
              <a:gd name="T6" fmla="*/ 469 w 938"/>
              <a:gd name="T7" fmla="*/ 792 h 792"/>
              <a:gd name="T8" fmla="*/ 0 w 938"/>
              <a:gd name="T9" fmla="*/ 323 h 792"/>
              <a:gd name="T10" fmla="*/ 0 w 938"/>
              <a:gd name="T11" fmla="*/ 0 h 792"/>
              <a:gd name="T12" fmla="*/ 938 w 938"/>
              <a:gd name="T13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8" h="792">
                <a:moveTo>
                  <a:pt x="938" y="0"/>
                </a:moveTo>
                <a:cubicBezTo>
                  <a:pt x="938" y="323"/>
                  <a:pt x="938" y="323"/>
                  <a:pt x="938" y="323"/>
                </a:cubicBezTo>
                <a:cubicBezTo>
                  <a:pt x="938" y="582"/>
                  <a:pt x="728" y="792"/>
                  <a:pt x="469" y="792"/>
                </a:cubicBezTo>
                <a:cubicBezTo>
                  <a:pt x="469" y="792"/>
                  <a:pt x="469" y="792"/>
                  <a:pt x="469" y="792"/>
                </a:cubicBezTo>
                <a:cubicBezTo>
                  <a:pt x="210" y="792"/>
                  <a:pt x="0" y="582"/>
                  <a:pt x="0" y="323"/>
                </a:cubicBezTo>
                <a:cubicBezTo>
                  <a:pt x="0" y="0"/>
                  <a:pt x="0" y="0"/>
                  <a:pt x="0" y="0"/>
                </a:cubicBezTo>
                <a:lnTo>
                  <a:pt x="938" y="0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9144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36"/>
          <p:cNvSpPr>
            <a:spLocks/>
          </p:cNvSpPr>
          <p:nvPr/>
        </p:nvSpPr>
        <p:spPr bwMode="auto">
          <a:xfrm>
            <a:off x="4910939" y="2266245"/>
            <a:ext cx="983456" cy="91678"/>
          </a:xfrm>
          <a:custGeom>
            <a:avLst/>
            <a:gdLst>
              <a:gd name="T0" fmla="*/ 654 w 766"/>
              <a:gd name="T1" fmla="*/ 32 h 71"/>
              <a:gd name="T2" fmla="*/ 383 w 766"/>
              <a:gd name="T3" fmla="*/ 0 h 71"/>
              <a:gd name="T4" fmla="*/ 112 w 766"/>
              <a:gd name="T5" fmla="*/ 32 h 71"/>
              <a:gd name="T6" fmla="*/ 0 w 766"/>
              <a:gd name="T7" fmla="*/ 71 h 71"/>
              <a:gd name="T8" fmla="*/ 383 w 766"/>
              <a:gd name="T9" fmla="*/ 28 h 71"/>
              <a:gd name="T10" fmla="*/ 766 w 766"/>
              <a:gd name="T11" fmla="*/ 71 h 71"/>
              <a:gd name="T12" fmla="*/ 654 w 766"/>
              <a:gd name="T13" fmla="*/ 3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6" h="71">
                <a:moveTo>
                  <a:pt x="654" y="32"/>
                </a:moveTo>
                <a:cubicBezTo>
                  <a:pt x="579" y="17"/>
                  <a:pt x="483" y="0"/>
                  <a:pt x="383" y="0"/>
                </a:cubicBezTo>
                <a:cubicBezTo>
                  <a:pt x="283" y="0"/>
                  <a:pt x="186" y="17"/>
                  <a:pt x="112" y="32"/>
                </a:cubicBezTo>
                <a:cubicBezTo>
                  <a:pt x="41" y="46"/>
                  <a:pt x="10" y="63"/>
                  <a:pt x="0" y="71"/>
                </a:cubicBezTo>
                <a:cubicBezTo>
                  <a:pt x="177" y="38"/>
                  <a:pt x="283" y="28"/>
                  <a:pt x="383" y="28"/>
                </a:cubicBezTo>
                <a:cubicBezTo>
                  <a:pt x="483" y="28"/>
                  <a:pt x="605" y="42"/>
                  <a:pt x="766" y="71"/>
                </a:cubicBezTo>
                <a:cubicBezTo>
                  <a:pt x="755" y="63"/>
                  <a:pt x="724" y="46"/>
                  <a:pt x="654" y="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Freeform 44"/>
          <p:cNvSpPr>
            <a:spLocks noEditPoints="1"/>
          </p:cNvSpPr>
          <p:nvPr/>
        </p:nvSpPr>
        <p:spPr bwMode="auto">
          <a:xfrm>
            <a:off x="3698890" y="2898386"/>
            <a:ext cx="392162" cy="387352"/>
          </a:xfrm>
          <a:custGeom>
            <a:avLst/>
            <a:gdLst>
              <a:gd name="T0" fmla="*/ 1743 w 4231"/>
              <a:gd name="T1" fmla="*/ 4183 h 4422"/>
              <a:gd name="T2" fmla="*/ 1920 w 4231"/>
              <a:gd name="T3" fmla="*/ 4159 h 4422"/>
              <a:gd name="T4" fmla="*/ 839 w 4231"/>
              <a:gd name="T5" fmla="*/ 4040 h 4422"/>
              <a:gd name="T6" fmla="*/ 816 w 4231"/>
              <a:gd name="T7" fmla="*/ 4217 h 4422"/>
              <a:gd name="T8" fmla="*/ 958 w 4231"/>
              <a:gd name="T9" fmla="*/ 4108 h 4422"/>
              <a:gd name="T10" fmla="*/ 2335 w 4231"/>
              <a:gd name="T11" fmla="*/ 3104 h 4422"/>
              <a:gd name="T12" fmla="*/ 2404 w 4231"/>
              <a:gd name="T13" fmla="*/ 3268 h 4422"/>
              <a:gd name="T14" fmla="*/ 2472 w 4231"/>
              <a:gd name="T15" fmla="*/ 3104 h 4422"/>
              <a:gd name="T16" fmla="*/ 195 w 4231"/>
              <a:gd name="T17" fmla="*/ 3146 h 4422"/>
              <a:gd name="T18" fmla="*/ 338 w 4231"/>
              <a:gd name="T19" fmla="*/ 3255 h 4422"/>
              <a:gd name="T20" fmla="*/ 315 w 4231"/>
              <a:gd name="T21" fmla="*/ 3080 h 4422"/>
              <a:gd name="T22" fmla="*/ 911 w 4231"/>
              <a:gd name="T23" fmla="*/ 2495 h 4422"/>
              <a:gd name="T24" fmla="*/ 576 w 4231"/>
              <a:gd name="T25" fmla="*/ 3173 h 4422"/>
              <a:gd name="T26" fmla="*/ 911 w 4231"/>
              <a:gd name="T27" fmla="*/ 3849 h 4422"/>
              <a:gd name="T28" fmla="*/ 1574 w 4231"/>
              <a:gd name="T29" fmla="*/ 3997 h 4422"/>
              <a:gd name="T30" fmla="*/ 1885 w 4231"/>
              <a:gd name="T31" fmla="*/ 3851 h 4422"/>
              <a:gd name="T32" fmla="*/ 2141 w 4231"/>
              <a:gd name="T33" fmla="*/ 3056 h 4422"/>
              <a:gd name="T34" fmla="*/ 1660 w 4231"/>
              <a:gd name="T35" fmla="*/ 2445 h 4422"/>
              <a:gd name="T36" fmla="*/ 1758 w 4231"/>
              <a:gd name="T37" fmla="*/ 2142 h 4422"/>
              <a:gd name="T38" fmla="*/ 1827 w 4231"/>
              <a:gd name="T39" fmla="*/ 2307 h 4422"/>
              <a:gd name="T40" fmla="*/ 1896 w 4231"/>
              <a:gd name="T41" fmla="*/ 2142 h 4422"/>
              <a:gd name="T42" fmla="*/ 773 w 4231"/>
              <a:gd name="T43" fmla="*/ 2185 h 4422"/>
              <a:gd name="T44" fmla="*/ 915 w 4231"/>
              <a:gd name="T45" fmla="*/ 2294 h 4422"/>
              <a:gd name="T46" fmla="*/ 892 w 4231"/>
              <a:gd name="T47" fmla="*/ 2118 h 4422"/>
              <a:gd name="T48" fmla="*/ 2401 w 4231"/>
              <a:gd name="T49" fmla="*/ 1442 h 4422"/>
              <a:gd name="T50" fmla="*/ 2090 w 4231"/>
              <a:gd name="T51" fmla="*/ 2328 h 4422"/>
              <a:gd name="T52" fmla="*/ 2571 w 4231"/>
              <a:gd name="T53" fmla="*/ 2938 h 4422"/>
              <a:gd name="T54" fmla="*/ 3300 w 4231"/>
              <a:gd name="T55" fmla="*/ 2992 h 4422"/>
              <a:gd name="T56" fmla="*/ 3654 w 4231"/>
              <a:gd name="T57" fmla="*/ 2211 h 4422"/>
              <a:gd name="T58" fmla="*/ 3300 w 4231"/>
              <a:gd name="T59" fmla="*/ 1431 h 4422"/>
              <a:gd name="T60" fmla="*/ 960 w 4231"/>
              <a:gd name="T61" fmla="*/ 455 h 4422"/>
              <a:gd name="T62" fmla="*/ 456 w 4231"/>
              <a:gd name="T63" fmla="*/ 1343 h 4422"/>
              <a:gd name="T64" fmla="*/ 1095 w 4231"/>
              <a:gd name="T65" fmla="*/ 2038 h 4422"/>
              <a:gd name="T66" fmla="*/ 1738 w 4231"/>
              <a:gd name="T67" fmla="*/ 1937 h 4422"/>
              <a:gd name="T68" fmla="*/ 2214 w 4231"/>
              <a:gd name="T69" fmla="*/ 1218 h 4422"/>
              <a:gd name="T70" fmla="*/ 1649 w 4231"/>
              <a:gd name="T71" fmla="*/ 515 h 4422"/>
              <a:gd name="T72" fmla="*/ 1933 w 4231"/>
              <a:gd name="T73" fmla="*/ 20 h 4422"/>
              <a:gd name="T74" fmla="*/ 2114 w 4231"/>
              <a:gd name="T75" fmla="*/ 314 h 4422"/>
              <a:gd name="T76" fmla="*/ 2470 w 4231"/>
              <a:gd name="T77" fmla="*/ 1070 h 4422"/>
              <a:gd name="T78" fmla="*/ 3300 w 4231"/>
              <a:gd name="T79" fmla="*/ 1070 h 4422"/>
              <a:gd name="T80" fmla="*/ 3553 w 4231"/>
              <a:gd name="T81" fmla="*/ 1211 h 4422"/>
              <a:gd name="T82" fmla="*/ 4033 w 4231"/>
              <a:gd name="T83" fmla="*/ 1937 h 4422"/>
              <a:gd name="T84" fmla="*/ 4227 w 4231"/>
              <a:gd name="T85" fmla="*/ 2258 h 4422"/>
              <a:gd name="T86" fmla="*/ 3943 w 4231"/>
              <a:gd name="T87" fmla="*/ 2499 h 4422"/>
              <a:gd name="T88" fmla="*/ 3525 w 4231"/>
              <a:gd name="T89" fmla="*/ 3279 h 4422"/>
              <a:gd name="T90" fmla="*/ 3242 w 4231"/>
              <a:gd name="T91" fmla="*/ 3320 h 4422"/>
              <a:gd name="T92" fmla="*/ 2493 w 4231"/>
              <a:gd name="T93" fmla="*/ 3446 h 4422"/>
              <a:gd name="T94" fmla="*/ 2113 w 4231"/>
              <a:gd name="T95" fmla="*/ 4093 h 4422"/>
              <a:gd name="T96" fmla="*/ 1917 w 4231"/>
              <a:gd name="T97" fmla="*/ 4407 h 4422"/>
              <a:gd name="T98" fmla="*/ 1598 w 4231"/>
              <a:gd name="T99" fmla="*/ 4307 h 4422"/>
              <a:gd name="T100" fmla="*/ 955 w 4231"/>
              <a:gd name="T101" fmla="*/ 4408 h 4422"/>
              <a:gd name="T102" fmla="*/ 633 w 4231"/>
              <a:gd name="T103" fmla="*/ 4303 h 4422"/>
              <a:gd name="T104" fmla="*/ 644 w 4231"/>
              <a:gd name="T105" fmla="*/ 3950 h 4422"/>
              <a:gd name="T106" fmla="*/ 56 w 4231"/>
              <a:gd name="T107" fmla="*/ 3343 h 4422"/>
              <a:gd name="T108" fmla="*/ 85 w 4231"/>
              <a:gd name="T109" fmla="*/ 2969 h 4422"/>
              <a:gd name="T110" fmla="*/ 621 w 4231"/>
              <a:gd name="T111" fmla="*/ 2363 h 4422"/>
              <a:gd name="T112" fmla="*/ 644 w 4231"/>
              <a:gd name="T113" fmla="*/ 2028 h 4422"/>
              <a:gd name="T114" fmla="*/ 99 w 4231"/>
              <a:gd name="T115" fmla="*/ 1284 h 4422"/>
              <a:gd name="T116" fmla="*/ 257 w 4231"/>
              <a:gd name="T117" fmla="*/ 1060 h 4422"/>
              <a:gd name="T118" fmla="*/ 719 w 4231"/>
              <a:gd name="T119" fmla="*/ 164 h 4422"/>
              <a:gd name="T120" fmla="*/ 989 w 4231"/>
              <a:gd name="T121" fmla="*/ 141 h 4422"/>
              <a:gd name="T122" fmla="*/ 1695 w 4231"/>
              <a:gd name="T123" fmla="*/ 32 h 4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31" h="4422">
                <a:moveTo>
                  <a:pt x="1827" y="4038"/>
                </a:moveTo>
                <a:lnTo>
                  <a:pt x="1801" y="4040"/>
                </a:lnTo>
                <a:lnTo>
                  <a:pt x="1778" y="4050"/>
                </a:lnTo>
                <a:lnTo>
                  <a:pt x="1758" y="4065"/>
                </a:lnTo>
                <a:lnTo>
                  <a:pt x="1743" y="4085"/>
                </a:lnTo>
                <a:lnTo>
                  <a:pt x="1734" y="4108"/>
                </a:lnTo>
                <a:lnTo>
                  <a:pt x="1731" y="4133"/>
                </a:lnTo>
                <a:lnTo>
                  <a:pt x="1734" y="4159"/>
                </a:lnTo>
                <a:lnTo>
                  <a:pt x="1743" y="4183"/>
                </a:lnTo>
                <a:lnTo>
                  <a:pt x="1758" y="4202"/>
                </a:lnTo>
                <a:lnTo>
                  <a:pt x="1778" y="4217"/>
                </a:lnTo>
                <a:lnTo>
                  <a:pt x="1801" y="4226"/>
                </a:lnTo>
                <a:lnTo>
                  <a:pt x="1827" y="4229"/>
                </a:lnTo>
                <a:lnTo>
                  <a:pt x="1853" y="4226"/>
                </a:lnTo>
                <a:lnTo>
                  <a:pt x="1875" y="4217"/>
                </a:lnTo>
                <a:lnTo>
                  <a:pt x="1896" y="4202"/>
                </a:lnTo>
                <a:lnTo>
                  <a:pt x="1910" y="4183"/>
                </a:lnTo>
                <a:lnTo>
                  <a:pt x="1920" y="4159"/>
                </a:lnTo>
                <a:lnTo>
                  <a:pt x="1923" y="4133"/>
                </a:lnTo>
                <a:lnTo>
                  <a:pt x="1920" y="4108"/>
                </a:lnTo>
                <a:lnTo>
                  <a:pt x="1910" y="4085"/>
                </a:lnTo>
                <a:lnTo>
                  <a:pt x="1896" y="4065"/>
                </a:lnTo>
                <a:lnTo>
                  <a:pt x="1875" y="4050"/>
                </a:lnTo>
                <a:lnTo>
                  <a:pt x="1853" y="4040"/>
                </a:lnTo>
                <a:lnTo>
                  <a:pt x="1827" y="4038"/>
                </a:lnTo>
                <a:close/>
                <a:moveTo>
                  <a:pt x="865" y="4038"/>
                </a:moveTo>
                <a:lnTo>
                  <a:pt x="839" y="4040"/>
                </a:lnTo>
                <a:lnTo>
                  <a:pt x="816" y="4050"/>
                </a:lnTo>
                <a:lnTo>
                  <a:pt x="797" y="4065"/>
                </a:lnTo>
                <a:lnTo>
                  <a:pt x="783" y="4085"/>
                </a:lnTo>
                <a:lnTo>
                  <a:pt x="773" y="4108"/>
                </a:lnTo>
                <a:lnTo>
                  <a:pt x="769" y="4133"/>
                </a:lnTo>
                <a:lnTo>
                  <a:pt x="773" y="4159"/>
                </a:lnTo>
                <a:lnTo>
                  <a:pt x="783" y="4183"/>
                </a:lnTo>
                <a:lnTo>
                  <a:pt x="797" y="4202"/>
                </a:lnTo>
                <a:lnTo>
                  <a:pt x="816" y="4217"/>
                </a:lnTo>
                <a:lnTo>
                  <a:pt x="839" y="4226"/>
                </a:lnTo>
                <a:lnTo>
                  <a:pt x="865" y="4229"/>
                </a:lnTo>
                <a:lnTo>
                  <a:pt x="892" y="4226"/>
                </a:lnTo>
                <a:lnTo>
                  <a:pt x="915" y="4217"/>
                </a:lnTo>
                <a:lnTo>
                  <a:pt x="934" y="4202"/>
                </a:lnTo>
                <a:lnTo>
                  <a:pt x="948" y="4183"/>
                </a:lnTo>
                <a:lnTo>
                  <a:pt x="958" y="4159"/>
                </a:lnTo>
                <a:lnTo>
                  <a:pt x="962" y="4133"/>
                </a:lnTo>
                <a:lnTo>
                  <a:pt x="958" y="4108"/>
                </a:lnTo>
                <a:lnTo>
                  <a:pt x="948" y="4085"/>
                </a:lnTo>
                <a:lnTo>
                  <a:pt x="934" y="4065"/>
                </a:lnTo>
                <a:lnTo>
                  <a:pt x="915" y="4050"/>
                </a:lnTo>
                <a:lnTo>
                  <a:pt x="892" y="4040"/>
                </a:lnTo>
                <a:lnTo>
                  <a:pt x="865" y="4038"/>
                </a:lnTo>
                <a:close/>
                <a:moveTo>
                  <a:pt x="2404" y="3076"/>
                </a:moveTo>
                <a:lnTo>
                  <a:pt x="2378" y="3080"/>
                </a:lnTo>
                <a:lnTo>
                  <a:pt x="2355" y="3089"/>
                </a:lnTo>
                <a:lnTo>
                  <a:pt x="2335" y="3104"/>
                </a:lnTo>
                <a:lnTo>
                  <a:pt x="2320" y="3123"/>
                </a:lnTo>
                <a:lnTo>
                  <a:pt x="2311" y="3146"/>
                </a:lnTo>
                <a:lnTo>
                  <a:pt x="2308" y="3173"/>
                </a:lnTo>
                <a:lnTo>
                  <a:pt x="2311" y="3198"/>
                </a:lnTo>
                <a:lnTo>
                  <a:pt x="2320" y="3221"/>
                </a:lnTo>
                <a:lnTo>
                  <a:pt x="2335" y="3240"/>
                </a:lnTo>
                <a:lnTo>
                  <a:pt x="2355" y="3255"/>
                </a:lnTo>
                <a:lnTo>
                  <a:pt x="2378" y="3264"/>
                </a:lnTo>
                <a:lnTo>
                  <a:pt x="2404" y="3268"/>
                </a:lnTo>
                <a:lnTo>
                  <a:pt x="2429" y="3264"/>
                </a:lnTo>
                <a:lnTo>
                  <a:pt x="2452" y="3255"/>
                </a:lnTo>
                <a:lnTo>
                  <a:pt x="2472" y="3240"/>
                </a:lnTo>
                <a:lnTo>
                  <a:pt x="2487" y="3221"/>
                </a:lnTo>
                <a:lnTo>
                  <a:pt x="2497" y="3198"/>
                </a:lnTo>
                <a:lnTo>
                  <a:pt x="2499" y="3173"/>
                </a:lnTo>
                <a:lnTo>
                  <a:pt x="2497" y="3146"/>
                </a:lnTo>
                <a:lnTo>
                  <a:pt x="2487" y="3123"/>
                </a:lnTo>
                <a:lnTo>
                  <a:pt x="2472" y="3104"/>
                </a:lnTo>
                <a:lnTo>
                  <a:pt x="2452" y="3089"/>
                </a:lnTo>
                <a:lnTo>
                  <a:pt x="2429" y="3080"/>
                </a:lnTo>
                <a:lnTo>
                  <a:pt x="2404" y="3076"/>
                </a:lnTo>
                <a:close/>
                <a:moveTo>
                  <a:pt x="288" y="3076"/>
                </a:moveTo>
                <a:lnTo>
                  <a:pt x="262" y="3080"/>
                </a:lnTo>
                <a:lnTo>
                  <a:pt x="240" y="3089"/>
                </a:lnTo>
                <a:lnTo>
                  <a:pt x="221" y="3104"/>
                </a:lnTo>
                <a:lnTo>
                  <a:pt x="206" y="3123"/>
                </a:lnTo>
                <a:lnTo>
                  <a:pt x="195" y="3146"/>
                </a:lnTo>
                <a:lnTo>
                  <a:pt x="192" y="3173"/>
                </a:lnTo>
                <a:lnTo>
                  <a:pt x="195" y="3198"/>
                </a:lnTo>
                <a:lnTo>
                  <a:pt x="206" y="3221"/>
                </a:lnTo>
                <a:lnTo>
                  <a:pt x="221" y="3240"/>
                </a:lnTo>
                <a:lnTo>
                  <a:pt x="240" y="3255"/>
                </a:lnTo>
                <a:lnTo>
                  <a:pt x="262" y="3264"/>
                </a:lnTo>
                <a:lnTo>
                  <a:pt x="288" y="3268"/>
                </a:lnTo>
                <a:lnTo>
                  <a:pt x="315" y="3264"/>
                </a:lnTo>
                <a:lnTo>
                  <a:pt x="338" y="3255"/>
                </a:lnTo>
                <a:lnTo>
                  <a:pt x="357" y="3240"/>
                </a:lnTo>
                <a:lnTo>
                  <a:pt x="372" y="3221"/>
                </a:lnTo>
                <a:lnTo>
                  <a:pt x="381" y="3198"/>
                </a:lnTo>
                <a:lnTo>
                  <a:pt x="385" y="3173"/>
                </a:lnTo>
                <a:lnTo>
                  <a:pt x="381" y="3146"/>
                </a:lnTo>
                <a:lnTo>
                  <a:pt x="372" y="3123"/>
                </a:lnTo>
                <a:lnTo>
                  <a:pt x="357" y="3104"/>
                </a:lnTo>
                <a:lnTo>
                  <a:pt x="338" y="3089"/>
                </a:lnTo>
                <a:lnTo>
                  <a:pt x="315" y="3080"/>
                </a:lnTo>
                <a:lnTo>
                  <a:pt x="288" y="3076"/>
                </a:lnTo>
                <a:close/>
                <a:moveTo>
                  <a:pt x="1137" y="2307"/>
                </a:moveTo>
                <a:lnTo>
                  <a:pt x="1118" y="2347"/>
                </a:lnTo>
                <a:lnTo>
                  <a:pt x="1095" y="2385"/>
                </a:lnTo>
                <a:lnTo>
                  <a:pt x="1066" y="2417"/>
                </a:lnTo>
                <a:lnTo>
                  <a:pt x="1033" y="2445"/>
                </a:lnTo>
                <a:lnTo>
                  <a:pt x="996" y="2468"/>
                </a:lnTo>
                <a:lnTo>
                  <a:pt x="955" y="2486"/>
                </a:lnTo>
                <a:lnTo>
                  <a:pt x="911" y="2495"/>
                </a:lnTo>
                <a:lnTo>
                  <a:pt x="865" y="2499"/>
                </a:lnTo>
                <a:lnTo>
                  <a:pt x="836" y="2498"/>
                </a:lnTo>
                <a:lnTo>
                  <a:pt x="808" y="2494"/>
                </a:lnTo>
                <a:lnTo>
                  <a:pt x="510" y="2990"/>
                </a:lnTo>
                <a:lnTo>
                  <a:pt x="533" y="3021"/>
                </a:lnTo>
                <a:lnTo>
                  <a:pt x="552" y="3056"/>
                </a:lnTo>
                <a:lnTo>
                  <a:pt x="566" y="3092"/>
                </a:lnTo>
                <a:lnTo>
                  <a:pt x="574" y="3131"/>
                </a:lnTo>
                <a:lnTo>
                  <a:pt x="576" y="3173"/>
                </a:lnTo>
                <a:lnTo>
                  <a:pt x="574" y="3213"/>
                </a:lnTo>
                <a:lnTo>
                  <a:pt x="566" y="3252"/>
                </a:lnTo>
                <a:lnTo>
                  <a:pt x="552" y="3290"/>
                </a:lnTo>
                <a:lnTo>
                  <a:pt x="533" y="3324"/>
                </a:lnTo>
                <a:lnTo>
                  <a:pt x="510" y="3356"/>
                </a:lnTo>
                <a:lnTo>
                  <a:pt x="808" y="3851"/>
                </a:lnTo>
                <a:lnTo>
                  <a:pt x="836" y="3846"/>
                </a:lnTo>
                <a:lnTo>
                  <a:pt x="865" y="3845"/>
                </a:lnTo>
                <a:lnTo>
                  <a:pt x="911" y="3849"/>
                </a:lnTo>
                <a:lnTo>
                  <a:pt x="955" y="3860"/>
                </a:lnTo>
                <a:lnTo>
                  <a:pt x="996" y="3876"/>
                </a:lnTo>
                <a:lnTo>
                  <a:pt x="1033" y="3899"/>
                </a:lnTo>
                <a:lnTo>
                  <a:pt x="1066" y="3927"/>
                </a:lnTo>
                <a:lnTo>
                  <a:pt x="1095" y="3961"/>
                </a:lnTo>
                <a:lnTo>
                  <a:pt x="1118" y="3997"/>
                </a:lnTo>
                <a:lnTo>
                  <a:pt x="1137" y="4038"/>
                </a:lnTo>
                <a:lnTo>
                  <a:pt x="1556" y="4038"/>
                </a:lnTo>
                <a:lnTo>
                  <a:pt x="1574" y="3997"/>
                </a:lnTo>
                <a:lnTo>
                  <a:pt x="1598" y="3961"/>
                </a:lnTo>
                <a:lnTo>
                  <a:pt x="1626" y="3927"/>
                </a:lnTo>
                <a:lnTo>
                  <a:pt x="1660" y="3899"/>
                </a:lnTo>
                <a:lnTo>
                  <a:pt x="1696" y="3876"/>
                </a:lnTo>
                <a:lnTo>
                  <a:pt x="1738" y="3860"/>
                </a:lnTo>
                <a:lnTo>
                  <a:pt x="1781" y="3849"/>
                </a:lnTo>
                <a:lnTo>
                  <a:pt x="1827" y="3845"/>
                </a:lnTo>
                <a:lnTo>
                  <a:pt x="1857" y="3846"/>
                </a:lnTo>
                <a:lnTo>
                  <a:pt x="1885" y="3851"/>
                </a:lnTo>
                <a:lnTo>
                  <a:pt x="2181" y="3356"/>
                </a:lnTo>
                <a:lnTo>
                  <a:pt x="2158" y="3324"/>
                </a:lnTo>
                <a:lnTo>
                  <a:pt x="2141" y="3290"/>
                </a:lnTo>
                <a:lnTo>
                  <a:pt x="2126" y="3252"/>
                </a:lnTo>
                <a:lnTo>
                  <a:pt x="2118" y="3213"/>
                </a:lnTo>
                <a:lnTo>
                  <a:pt x="2115" y="3173"/>
                </a:lnTo>
                <a:lnTo>
                  <a:pt x="2118" y="3131"/>
                </a:lnTo>
                <a:lnTo>
                  <a:pt x="2126" y="3092"/>
                </a:lnTo>
                <a:lnTo>
                  <a:pt x="2141" y="3056"/>
                </a:lnTo>
                <a:lnTo>
                  <a:pt x="2158" y="3021"/>
                </a:lnTo>
                <a:lnTo>
                  <a:pt x="2181" y="2990"/>
                </a:lnTo>
                <a:lnTo>
                  <a:pt x="1885" y="2494"/>
                </a:lnTo>
                <a:lnTo>
                  <a:pt x="1857" y="2498"/>
                </a:lnTo>
                <a:lnTo>
                  <a:pt x="1827" y="2499"/>
                </a:lnTo>
                <a:lnTo>
                  <a:pt x="1781" y="2495"/>
                </a:lnTo>
                <a:lnTo>
                  <a:pt x="1738" y="2486"/>
                </a:lnTo>
                <a:lnTo>
                  <a:pt x="1696" y="2468"/>
                </a:lnTo>
                <a:lnTo>
                  <a:pt x="1660" y="2445"/>
                </a:lnTo>
                <a:lnTo>
                  <a:pt x="1626" y="2417"/>
                </a:lnTo>
                <a:lnTo>
                  <a:pt x="1598" y="2385"/>
                </a:lnTo>
                <a:lnTo>
                  <a:pt x="1574" y="2347"/>
                </a:lnTo>
                <a:lnTo>
                  <a:pt x="1556" y="2307"/>
                </a:lnTo>
                <a:lnTo>
                  <a:pt x="1137" y="2307"/>
                </a:lnTo>
                <a:close/>
                <a:moveTo>
                  <a:pt x="1827" y="2115"/>
                </a:moveTo>
                <a:lnTo>
                  <a:pt x="1801" y="2118"/>
                </a:lnTo>
                <a:lnTo>
                  <a:pt x="1778" y="2127"/>
                </a:lnTo>
                <a:lnTo>
                  <a:pt x="1758" y="2142"/>
                </a:lnTo>
                <a:lnTo>
                  <a:pt x="1743" y="2162"/>
                </a:lnTo>
                <a:lnTo>
                  <a:pt x="1734" y="2185"/>
                </a:lnTo>
                <a:lnTo>
                  <a:pt x="1731" y="2211"/>
                </a:lnTo>
                <a:lnTo>
                  <a:pt x="1734" y="2236"/>
                </a:lnTo>
                <a:lnTo>
                  <a:pt x="1743" y="2261"/>
                </a:lnTo>
                <a:lnTo>
                  <a:pt x="1758" y="2280"/>
                </a:lnTo>
                <a:lnTo>
                  <a:pt x="1778" y="2294"/>
                </a:lnTo>
                <a:lnTo>
                  <a:pt x="1801" y="2304"/>
                </a:lnTo>
                <a:lnTo>
                  <a:pt x="1827" y="2307"/>
                </a:lnTo>
                <a:lnTo>
                  <a:pt x="1853" y="2304"/>
                </a:lnTo>
                <a:lnTo>
                  <a:pt x="1875" y="2294"/>
                </a:lnTo>
                <a:lnTo>
                  <a:pt x="1896" y="2280"/>
                </a:lnTo>
                <a:lnTo>
                  <a:pt x="1910" y="2261"/>
                </a:lnTo>
                <a:lnTo>
                  <a:pt x="1920" y="2236"/>
                </a:lnTo>
                <a:lnTo>
                  <a:pt x="1923" y="2211"/>
                </a:lnTo>
                <a:lnTo>
                  <a:pt x="1920" y="2185"/>
                </a:lnTo>
                <a:lnTo>
                  <a:pt x="1910" y="2162"/>
                </a:lnTo>
                <a:lnTo>
                  <a:pt x="1896" y="2142"/>
                </a:lnTo>
                <a:lnTo>
                  <a:pt x="1875" y="2127"/>
                </a:lnTo>
                <a:lnTo>
                  <a:pt x="1853" y="2118"/>
                </a:lnTo>
                <a:lnTo>
                  <a:pt x="1827" y="2115"/>
                </a:lnTo>
                <a:close/>
                <a:moveTo>
                  <a:pt x="865" y="2115"/>
                </a:moveTo>
                <a:lnTo>
                  <a:pt x="839" y="2118"/>
                </a:lnTo>
                <a:lnTo>
                  <a:pt x="816" y="2127"/>
                </a:lnTo>
                <a:lnTo>
                  <a:pt x="797" y="2142"/>
                </a:lnTo>
                <a:lnTo>
                  <a:pt x="783" y="2162"/>
                </a:lnTo>
                <a:lnTo>
                  <a:pt x="773" y="2185"/>
                </a:lnTo>
                <a:lnTo>
                  <a:pt x="769" y="2211"/>
                </a:lnTo>
                <a:lnTo>
                  <a:pt x="773" y="2236"/>
                </a:lnTo>
                <a:lnTo>
                  <a:pt x="783" y="2261"/>
                </a:lnTo>
                <a:lnTo>
                  <a:pt x="797" y="2280"/>
                </a:lnTo>
                <a:lnTo>
                  <a:pt x="816" y="2294"/>
                </a:lnTo>
                <a:lnTo>
                  <a:pt x="839" y="2304"/>
                </a:lnTo>
                <a:lnTo>
                  <a:pt x="865" y="2307"/>
                </a:lnTo>
                <a:lnTo>
                  <a:pt x="892" y="2304"/>
                </a:lnTo>
                <a:lnTo>
                  <a:pt x="915" y="2294"/>
                </a:lnTo>
                <a:lnTo>
                  <a:pt x="934" y="2280"/>
                </a:lnTo>
                <a:lnTo>
                  <a:pt x="948" y="2261"/>
                </a:lnTo>
                <a:lnTo>
                  <a:pt x="958" y="2236"/>
                </a:lnTo>
                <a:lnTo>
                  <a:pt x="962" y="2211"/>
                </a:lnTo>
                <a:lnTo>
                  <a:pt x="958" y="2185"/>
                </a:lnTo>
                <a:lnTo>
                  <a:pt x="948" y="2162"/>
                </a:lnTo>
                <a:lnTo>
                  <a:pt x="934" y="2142"/>
                </a:lnTo>
                <a:lnTo>
                  <a:pt x="915" y="2127"/>
                </a:lnTo>
                <a:lnTo>
                  <a:pt x="892" y="2118"/>
                </a:lnTo>
                <a:lnTo>
                  <a:pt x="865" y="2115"/>
                </a:lnTo>
                <a:close/>
                <a:moveTo>
                  <a:pt x="2571" y="1346"/>
                </a:moveTo>
                <a:lnTo>
                  <a:pt x="2551" y="1374"/>
                </a:lnTo>
                <a:lnTo>
                  <a:pt x="2526" y="1397"/>
                </a:lnTo>
                <a:lnTo>
                  <a:pt x="2499" y="1416"/>
                </a:lnTo>
                <a:lnTo>
                  <a:pt x="2470" y="1431"/>
                </a:lnTo>
                <a:lnTo>
                  <a:pt x="2437" y="1439"/>
                </a:lnTo>
                <a:lnTo>
                  <a:pt x="2404" y="1442"/>
                </a:lnTo>
                <a:lnTo>
                  <a:pt x="2401" y="1442"/>
                </a:lnTo>
                <a:lnTo>
                  <a:pt x="2049" y="2028"/>
                </a:lnTo>
                <a:lnTo>
                  <a:pt x="2072" y="2060"/>
                </a:lnTo>
                <a:lnTo>
                  <a:pt x="2090" y="2094"/>
                </a:lnTo>
                <a:lnTo>
                  <a:pt x="2105" y="2131"/>
                </a:lnTo>
                <a:lnTo>
                  <a:pt x="2113" y="2170"/>
                </a:lnTo>
                <a:lnTo>
                  <a:pt x="2115" y="2211"/>
                </a:lnTo>
                <a:lnTo>
                  <a:pt x="2113" y="2251"/>
                </a:lnTo>
                <a:lnTo>
                  <a:pt x="2105" y="2290"/>
                </a:lnTo>
                <a:lnTo>
                  <a:pt x="2090" y="2328"/>
                </a:lnTo>
                <a:lnTo>
                  <a:pt x="2072" y="2363"/>
                </a:lnTo>
                <a:lnTo>
                  <a:pt x="2049" y="2394"/>
                </a:lnTo>
                <a:lnTo>
                  <a:pt x="2346" y="2890"/>
                </a:lnTo>
                <a:lnTo>
                  <a:pt x="2374" y="2886"/>
                </a:lnTo>
                <a:lnTo>
                  <a:pt x="2404" y="2885"/>
                </a:lnTo>
                <a:lnTo>
                  <a:pt x="2450" y="2887"/>
                </a:lnTo>
                <a:lnTo>
                  <a:pt x="2493" y="2898"/>
                </a:lnTo>
                <a:lnTo>
                  <a:pt x="2534" y="2915"/>
                </a:lnTo>
                <a:lnTo>
                  <a:pt x="2571" y="2938"/>
                </a:lnTo>
                <a:lnTo>
                  <a:pt x="2604" y="2967"/>
                </a:lnTo>
                <a:lnTo>
                  <a:pt x="2633" y="2999"/>
                </a:lnTo>
                <a:lnTo>
                  <a:pt x="2657" y="3035"/>
                </a:lnTo>
                <a:lnTo>
                  <a:pt x="2675" y="3076"/>
                </a:lnTo>
                <a:lnTo>
                  <a:pt x="3199" y="3076"/>
                </a:lnTo>
                <a:lnTo>
                  <a:pt x="3219" y="3049"/>
                </a:lnTo>
                <a:lnTo>
                  <a:pt x="3242" y="3025"/>
                </a:lnTo>
                <a:lnTo>
                  <a:pt x="3269" y="3006"/>
                </a:lnTo>
                <a:lnTo>
                  <a:pt x="3300" y="2992"/>
                </a:lnTo>
                <a:lnTo>
                  <a:pt x="3332" y="2983"/>
                </a:lnTo>
                <a:lnTo>
                  <a:pt x="3366" y="2980"/>
                </a:lnTo>
                <a:lnTo>
                  <a:pt x="3369" y="2980"/>
                </a:lnTo>
                <a:lnTo>
                  <a:pt x="3720" y="2394"/>
                </a:lnTo>
                <a:lnTo>
                  <a:pt x="3696" y="2362"/>
                </a:lnTo>
                <a:lnTo>
                  <a:pt x="3678" y="2327"/>
                </a:lnTo>
                <a:lnTo>
                  <a:pt x="3665" y="2289"/>
                </a:lnTo>
                <a:lnTo>
                  <a:pt x="3657" y="2251"/>
                </a:lnTo>
                <a:lnTo>
                  <a:pt x="3654" y="2211"/>
                </a:lnTo>
                <a:lnTo>
                  <a:pt x="3657" y="2170"/>
                </a:lnTo>
                <a:lnTo>
                  <a:pt x="3665" y="2133"/>
                </a:lnTo>
                <a:lnTo>
                  <a:pt x="3678" y="2095"/>
                </a:lnTo>
                <a:lnTo>
                  <a:pt x="3696" y="2060"/>
                </a:lnTo>
                <a:lnTo>
                  <a:pt x="3720" y="2028"/>
                </a:lnTo>
                <a:lnTo>
                  <a:pt x="3369" y="1442"/>
                </a:lnTo>
                <a:lnTo>
                  <a:pt x="3366" y="1442"/>
                </a:lnTo>
                <a:lnTo>
                  <a:pt x="3332" y="1439"/>
                </a:lnTo>
                <a:lnTo>
                  <a:pt x="3300" y="1431"/>
                </a:lnTo>
                <a:lnTo>
                  <a:pt x="3269" y="1416"/>
                </a:lnTo>
                <a:lnTo>
                  <a:pt x="3242" y="1397"/>
                </a:lnTo>
                <a:lnTo>
                  <a:pt x="3219" y="1374"/>
                </a:lnTo>
                <a:lnTo>
                  <a:pt x="3199" y="1346"/>
                </a:lnTo>
                <a:lnTo>
                  <a:pt x="2571" y="1346"/>
                </a:lnTo>
                <a:close/>
                <a:moveTo>
                  <a:pt x="1032" y="384"/>
                </a:moveTo>
                <a:lnTo>
                  <a:pt x="1012" y="412"/>
                </a:lnTo>
                <a:lnTo>
                  <a:pt x="987" y="437"/>
                </a:lnTo>
                <a:lnTo>
                  <a:pt x="960" y="455"/>
                </a:lnTo>
                <a:lnTo>
                  <a:pt x="929" y="469"/>
                </a:lnTo>
                <a:lnTo>
                  <a:pt x="897" y="478"/>
                </a:lnTo>
                <a:lnTo>
                  <a:pt x="862" y="481"/>
                </a:lnTo>
                <a:lnTo>
                  <a:pt x="456" y="1156"/>
                </a:lnTo>
                <a:lnTo>
                  <a:pt x="471" y="1192"/>
                </a:lnTo>
                <a:lnTo>
                  <a:pt x="479" y="1230"/>
                </a:lnTo>
                <a:lnTo>
                  <a:pt x="479" y="1269"/>
                </a:lnTo>
                <a:lnTo>
                  <a:pt x="471" y="1307"/>
                </a:lnTo>
                <a:lnTo>
                  <a:pt x="456" y="1343"/>
                </a:lnTo>
                <a:lnTo>
                  <a:pt x="808" y="1928"/>
                </a:lnTo>
                <a:lnTo>
                  <a:pt x="836" y="1924"/>
                </a:lnTo>
                <a:lnTo>
                  <a:pt x="865" y="1923"/>
                </a:lnTo>
                <a:lnTo>
                  <a:pt x="911" y="1927"/>
                </a:lnTo>
                <a:lnTo>
                  <a:pt x="955" y="1937"/>
                </a:lnTo>
                <a:lnTo>
                  <a:pt x="996" y="1954"/>
                </a:lnTo>
                <a:lnTo>
                  <a:pt x="1033" y="1976"/>
                </a:lnTo>
                <a:lnTo>
                  <a:pt x="1066" y="2005"/>
                </a:lnTo>
                <a:lnTo>
                  <a:pt x="1095" y="2038"/>
                </a:lnTo>
                <a:lnTo>
                  <a:pt x="1118" y="2075"/>
                </a:lnTo>
                <a:lnTo>
                  <a:pt x="1137" y="2115"/>
                </a:lnTo>
                <a:lnTo>
                  <a:pt x="1556" y="2115"/>
                </a:lnTo>
                <a:lnTo>
                  <a:pt x="1574" y="2075"/>
                </a:lnTo>
                <a:lnTo>
                  <a:pt x="1598" y="2038"/>
                </a:lnTo>
                <a:lnTo>
                  <a:pt x="1626" y="2005"/>
                </a:lnTo>
                <a:lnTo>
                  <a:pt x="1660" y="1976"/>
                </a:lnTo>
                <a:lnTo>
                  <a:pt x="1696" y="1954"/>
                </a:lnTo>
                <a:lnTo>
                  <a:pt x="1738" y="1937"/>
                </a:lnTo>
                <a:lnTo>
                  <a:pt x="1781" y="1927"/>
                </a:lnTo>
                <a:lnTo>
                  <a:pt x="1827" y="1923"/>
                </a:lnTo>
                <a:lnTo>
                  <a:pt x="1857" y="1924"/>
                </a:lnTo>
                <a:lnTo>
                  <a:pt x="1885" y="1928"/>
                </a:lnTo>
                <a:lnTo>
                  <a:pt x="2235" y="1343"/>
                </a:lnTo>
                <a:lnTo>
                  <a:pt x="2223" y="1314"/>
                </a:lnTo>
                <a:lnTo>
                  <a:pt x="2214" y="1283"/>
                </a:lnTo>
                <a:lnTo>
                  <a:pt x="2211" y="1250"/>
                </a:lnTo>
                <a:lnTo>
                  <a:pt x="2214" y="1218"/>
                </a:lnTo>
                <a:lnTo>
                  <a:pt x="2222" y="1186"/>
                </a:lnTo>
                <a:lnTo>
                  <a:pt x="2235" y="1156"/>
                </a:lnTo>
                <a:lnTo>
                  <a:pt x="1884" y="571"/>
                </a:lnTo>
                <a:lnTo>
                  <a:pt x="1843" y="577"/>
                </a:lnTo>
                <a:lnTo>
                  <a:pt x="1801" y="575"/>
                </a:lnTo>
                <a:lnTo>
                  <a:pt x="1760" y="569"/>
                </a:lnTo>
                <a:lnTo>
                  <a:pt x="1720" y="556"/>
                </a:lnTo>
                <a:lnTo>
                  <a:pt x="1683" y="538"/>
                </a:lnTo>
                <a:lnTo>
                  <a:pt x="1649" y="515"/>
                </a:lnTo>
                <a:lnTo>
                  <a:pt x="1618" y="488"/>
                </a:lnTo>
                <a:lnTo>
                  <a:pt x="1592" y="457"/>
                </a:lnTo>
                <a:lnTo>
                  <a:pt x="1571" y="422"/>
                </a:lnTo>
                <a:lnTo>
                  <a:pt x="1555" y="384"/>
                </a:lnTo>
                <a:lnTo>
                  <a:pt x="1032" y="384"/>
                </a:lnTo>
                <a:close/>
                <a:moveTo>
                  <a:pt x="1813" y="0"/>
                </a:moveTo>
                <a:lnTo>
                  <a:pt x="1854" y="1"/>
                </a:lnTo>
                <a:lnTo>
                  <a:pt x="1894" y="8"/>
                </a:lnTo>
                <a:lnTo>
                  <a:pt x="1933" y="20"/>
                </a:lnTo>
                <a:lnTo>
                  <a:pt x="1971" y="39"/>
                </a:lnTo>
                <a:lnTo>
                  <a:pt x="2006" y="63"/>
                </a:lnTo>
                <a:lnTo>
                  <a:pt x="2037" y="90"/>
                </a:lnTo>
                <a:lnTo>
                  <a:pt x="2063" y="123"/>
                </a:lnTo>
                <a:lnTo>
                  <a:pt x="2084" y="158"/>
                </a:lnTo>
                <a:lnTo>
                  <a:pt x="2099" y="194"/>
                </a:lnTo>
                <a:lnTo>
                  <a:pt x="2110" y="233"/>
                </a:lnTo>
                <a:lnTo>
                  <a:pt x="2114" y="273"/>
                </a:lnTo>
                <a:lnTo>
                  <a:pt x="2114" y="314"/>
                </a:lnTo>
                <a:lnTo>
                  <a:pt x="2107" y="354"/>
                </a:lnTo>
                <a:lnTo>
                  <a:pt x="2095" y="395"/>
                </a:lnTo>
                <a:lnTo>
                  <a:pt x="2076" y="432"/>
                </a:lnTo>
                <a:lnTo>
                  <a:pt x="2064" y="453"/>
                </a:lnTo>
                <a:lnTo>
                  <a:pt x="2049" y="472"/>
                </a:lnTo>
                <a:lnTo>
                  <a:pt x="2401" y="1058"/>
                </a:lnTo>
                <a:lnTo>
                  <a:pt x="2404" y="1058"/>
                </a:lnTo>
                <a:lnTo>
                  <a:pt x="2437" y="1060"/>
                </a:lnTo>
                <a:lnTo>
                  <a:pt x="2470" y="1070"/>
                </a:lnTo>
                <a:lnTo>
                  <a:pt x="2499" y="1083"/>
                </a:lnTo>
                <a:lnTo>
                  <a:pt x="2526" y="1102"/>
                </a:lnTo>
                <a:lnTo>
                  <a:pt x="2551" y="1126"/>
                </a:lnTo>
                <a:lnTo>
                  <a:pt x="2569" y="1153"/>
                </a:lnTo>
                <a:lnTo>
                  <a:pt x="3199" y="1153"/>
                </a:lnTo>
                <a:lnTo>
                  <a:pt x="3219" y="1126"/>
                </a:lnTo>
                <a:lnTo>
                  <a:pt x="3242" y="1102"/>
                </a:lnTo>
                <a:lnTo>
                  <a:pt x="3269" y="1083"/>
                </a:lnTo>
                <a:lnTo>
                  <a:pt x="3300" y="1070"/>
                </a:lnTo>
                <a:lnTo>
                  <a:pt x="3332" y="1060"/>
                </a:lnTo>
                <a:lnTo>
                  <a:pt x="3366" y="1058"/>
                </a:lnTo>
                <a:lnTo>
                  <a:pt x="3404" y="1062"/>
                </a:lnTo>
                <a:lnTo>
                  <a:pt x="3440" y="1072"/>
                </a:lnTo>
                <a:lnTo>
                  <a:pt x="3472" y="1090"/>
                </a:lnTo>
                <a:lnTo>
                  <a:pt x="3501" y="1114"/>
                </a:lnTo>
                <a:lnTo>
                  <a:pt x="3525" y="1142"/>
                </a:lnTo>
                <a:lnTo>
                  <a:pt x="3542" y="1175"/>
                </a:lnTo>
                <a:lnTo>
                  <a:pt x="3553" y="1211"/>
                </a:lnTo>
                <a:lnTo>
                  <a:pt x="3557" y="1250"/>
                </a:lnTo>
                <a:lnTo>
                  <a:pt x="3555" y="1283"/>
                </a:lnTo>
                <a:lnTo>
                  <a:pt x="3546" y="1314"/>
                </a:lnTo>
                <a:lnTo>
                  <a:pt x="3533" y="1343"/>
                </a:lnTo>
                <a:lnTo>
                  <a:pt x="3885" y="1929"/>
                </a:lnTo>
                <a:lnTo>
                  <a:pt x="3913" y="1924"/>
                </a:lnTo>
                <a:lnTo>
                  <a:pt x="3943" y="1923"/>
                </a:lnTo>
                <a:lnTo>
                  <a:pt x="3988" y="1927"/>
                </a:lnTo>
                <a:lnTo>
                  <a:pt x="4033" y="1937"/>
                </a:lnTo>
                <a:lnTo>
                  <a:pt x="4075" y="1955"/>
                </a:lnTo>
                <a:lnTo>
                  <a:pt x="4112" y="1978"/>
                </a:lnTo>
                <a:lnTo>
                  <a:pt x="4146" y="2007"/>
                </a:lnTo>
                <a:lnTo>
                  <a:pt x="4174" y="2041"/>
                </a:lnTo>
                <a:lnTo>
                  <a:pt x="4199" y="2079"/>
                </a:lnTo>
                <a:lnTo>
                  <a:pt x="4216" y="2119"/>
                </a:lnTo>
                <a:lnTo>
                  <a:pt x="4227" y="2164"/>
                </a:lnTo>
                <a:lnTo>
                  <a:pt x="4231" y="2211"/>
                </a:lnTo>
                <a:lnTo>
                  <a:pt x="4227" y="2258"/>
                </a:lnTo>
                <a:lnTo>
                  <a:pt x="4216" y="2302"/>
                </a:lnTo>
                <a:lnTo>
                  <a:pt x="4199" y="2343"/>
                </a:lnTo>
                <a:lnTo>
                  <a:pt x="4174" y="2382"/>
                </a:lnTo>
                <a:lnTo>
                  <a:pt x="4146" y="2414"/>
                </a:lnTo>
                <a:lnTo>
                  <a:pt x="4112" y="2444"/>
                </a:lnTo>
                <a:lnTo>
                  <a:pt x="4075" y="2467"/>
                </a:lnTo>
                <a:lnTo>
                  <a:pt x="4033" y="2484"/>
                </a:lnTo>
                <a:lnTo>
                  <a:pt x="3988" y="2495"/>
                </a:lnTo>
                <a:lnTo>
                  <a:pt x="3943" y="2499"/>
                </a:lnTo>
                <a:lnTo>
                  <a:pt x="3913" y="2498"/>
                </a:lnTo>
                <a:lnTo>
                  <a:pt x="3885" y="2494"/>
                </a:lnTo>
                <a:lnTo>
                  <a:pt x="3533" y="3079"/>
                </a:lnTo>
                <a:lnTo>
                  <a:pt x="3546" y="3108"/>
                </a:lnTo>
                <a:lnTo>
                  <a:pt x="3555" y="3140"/>
                </a:lnTo>
                <a:lnTo>
                  <a:pt x="3557" y="3173"/>
                </a:lnTo>
                <a:lnTo>
                  <a:pt x="3553" y="3211"/>
                </a:lnTo>
                <a:lnTo>
                  <a:pt x="3542" y="3247"/>
                </a:lnTo>
                <a:lnTo>
                  <a:pt x="3525" y="3279"/>
                </a:lnTo>
                <a:lnTo>
                  <a:pt x="3501" y="3309"/>
                </a:lnTo>
                <a:lnTo>
                  <a:pt x="3472" y="3332"/>
                </a:lnTo>
                <a:lnTo>
                  <a:pt x="3440" y="3349"/>
                </a:lnTo>
                <a:lnTo>
                  <a:pt x="3404" y="3360"/>
                </a:lnTo>
                <a:lnTo>
                  <a:pt x="3366" y="3364"/>
                </a:lnTo>
                <a:lnTo>
                  <a:pt x="3332" y="3361"/>
                </a:lnTo>
                <a:lnTo>
                  <a:pt x="3300" y="3353"/>
                </a:lnTo>
                <a:lnTo>
                  <a:pt x="3269" y="3339"/>
                </a:lnTo>
                <a:lnTo>
                  <a:pt x="3242" y="3320"/>
                </a:lnTo>
                <a:lnTo>
                  <a:pt x="3219" y="3297"/>
                </a:lnTo>
                <a:lnTo>
                  <a:pt x="3199" y="3268"/>
                </a:lnTo>
                <a:lnTo>
                  <a:pt x="2675" y="3268"/>
                </a:lnTo>
                <a:lnTo>
                  <a:pt x="2657" y="3309"/>
                </a:lnTo>
                <a:lnTo>
                  <a:pt x="2633" y="3345"/>
                </a:lnTo>
                <a:lnTo>
                  <a:pt x="2604" y="3378"/>
                </a:lnTo>
                <a:lnTo>
                  <a:pt x="2571" y="3406"/>
                </a:lnTo>
                <a:lnTo>
                  <a:pt x="2534" y="3429"/>
                </a:lnTo>
                <a:lnTo>
                  <a:pt x="2493" y="3446"/>
                </a:lnTo>
                <a:lnTo>
                  <a:pt x="2450" y="3457"/>
                </a:lnTo>
                <a:lnTo>
                  <a:pt x="2404" y="3461"/>
                </a:lnTo>
                <a:lnTo>
                  <a:pt x="2374" y="3460"/>
                </a:lnTo>
                <a:lnTo>
                  <a:pt x="2346" y="3454"/>
                </a:lnTo>
                <a:lnTo>
                  <a:pt x="2049" y="3950"/>
                </a:lnTo>
                <a:lnTo>
                  <a:pt x="2072" y="3983"/>
                </a:lnTo>
                <a:lnTo>
                  <a:pt x="2090" y="4016"/>
                </a:lnTo>
                <a:lnTo>
                  <a:pt x="2105" y="4054"/>
                </a:lnTo>
                <a:lnTo>
                  <a:pt x="2113" y="4093"/>
                </a:lnTo>
                <a:lnTo>
                  <a:pt x="2115" y="4133"/>
                </a:lnTo>
                <a:lnTo>
                  <a:pt x="2111" y="4181"/>
                </a:lnTo>
                <a:lnTo>
                  <a:pt x="2101" y="4224"/>
                </a:lnTo>
                <a:lnTo>
                  <a:pt x="2083" y="4265"/>
                </a:lnTo>
                <a:lnTo>
                  <a:pt x="2059" y="4303"/>
                </a:lnTo>
                <a:lnTo>
                  <a:pt x="2030" y="4337"/>
                </a:lnTo>
                <a:lnTo>
                  <a:pt x="1997" y="4367"/>
                </a:lnTo>
                <a:lnTo>
                  <a:pt x="1959" y="4389"/>
                </a:lnTo>
                <a:lnTo>
                  <a:pt x="1917" y="4407"/>
                </a:lnTo>
                <a:lnTo>
                  <a:pt x="1873" y="4418"/>
                </a:lnTo>
                <a:lnTo>
                  <a:pt x="1827" y="4422"/>
                </a:lnTo>
                <a:lnTo>
                  <a:pt x="1827" y="4422"/>
                </a:lnTo>
                <a:lnTo>
                  <a:pt x="1781" y="4418"/>
                </a:lnTo>
                <a:lnTo>
                  <a:pt x="1738" y="4408"/>
                </a:lnTo>
                <a:lnTo>
                  <a:pt x="1696" y="4391"/>
                </a:lnTo>
                <a:lnTo>
                  <a:pt x="1660" y="4368"/>
                </a:lnTo>
                <a:lnTo>
                  <a:pt x="1626" y="4340"/>
                </a:lnTo>
                <a:lnTo>
                  <a:pt x="1598" y="4307"/>
                </a:lnTo>
                <a:lnTo>
                  <a:pt x="1574" y="4270"/>
                </a:lnTo>
                <a:lnTo>
                  <a:pt x="1556" y="4229"/>
                </a:lnTo>
                <a:lnTo>
                  <a:pt x="1137" y="4229"/>
                </a:lnTo>
                <a:lnTo>
                  <a:pt x="1118" y="4270"/>
                </a:lnTo>
                <a:lnTo>
                  <a:pt x="1095" y="4307"/>
                </a:lnTo>
                <a:lnTo>
                  <a:pt x="1066" y="4340"/>
                </a:lnTo>
                <a:lnTo>
                  <a:pt x="1033" y="4368"/>
                </a:lnTo>
                <a:lnTo>
                  <a:pt x="996" y="4391"/>
                </a:lnTo>
                <a:lnTo>
                  <a:pt x="955" y="4408"/>
                </a:lnTo>
                <a:lnTo>
                  <a:pt x="911" y="4418"/>
                </a:lnTo>
                <a:lnTo>
                  <a:pt x="865" y="4422"/>
                </a:lnTo>
                <a:lnTo>
                  <a:pt x="865" y="4422"/>
                </a:lnTo>
                <a:lnTo>
                  <a:pt x="819" y="4418"/>
                </a:lnTo>
                <a:lnTo>
                  <a:pt x="775" y="4407"/>
                </a:lnTo>
                <a:lnTo>
                  <a:pt x="733" y="4389"/>
                </a:lnTo>
                <a:lnTo>
                  <a:pt x="695" y="4367"/>
                </a:lnTo>
                <a:lnTo>
                  <a:pt x="661" y="4337"/>
                </a:lnTo>
                <a:lnTo>
                  <a:pt x="633" y="4303"/>
                </a:lnTo>
                <a:lnTo>
                  <a:pt x="609" y="4265"/>
                </a:lnTo>
                <a:lnTo>
                  <a:pt x="591" y="4224"/>
                </a:lnTo>
                <a:lnTo>
                  <a:pt x="580" y="4181"/>
                </a:lnTo>
                <a:lnTo>
                  <a:pt x="576" y="4133"/>
                </a:lnTo>
                <a:lnTo>
                  <a:pt x="580" y="4093"/>
                </a:lnTo>
                <a:lnTo>
                  <a:pt x="589" y="4054"/>
                </a:lnTo>
                <a:lnTo>
                  <a:pt x="602" y="4016"/>
                </a:lnTo>
                <a:lnTo>
                  <a:pt x="621" y="3983"/>
                </a:lnTo>
                <a:lnTo>
                  <a:pt x="644" y="3950"/>
                </a:lnTo>
                <a:lnTo>
                  <a:pt x="346" y="3454"/>
                </a:lnTo>
                <a:lnTo>
                  <a:pt x="318" y="3460"/>
                </a:lnTo>
                <a:lnTo>
                  <a:pt x="288" y="3461"/>
                </a:lnTo>
                <a:lnTo>
                  <a:pt x="242" y="3457"/>
                </a:lnTo>
                <a:lnTo>
                  <a:pt x="198" y="3446"/>
                </a:lnTo>
                <a:lnTo>
                  <a:pt x="156" y="3429"/>
                </a:lnTo>
                <a:lnTo>
                  <a:pt x="118" y="3405"/>
                </a:lnTo>
                <a:lnTo>
                  <a:pt x="85" y="3376"/>
                </a:lnTo>
                <a:lnTo>
                  <a:pt x="56" y="3343"/>
                </a:lnTo>
                <a:lnTo>
                  <a:pt x="32" y="3305"/>
                </a:lnTo>
                <a:lnTo>
                  <a:pt x="14" y="3263"/>
                </a:lnTo>
                <a:lnTo>
                  <a:pt x="4" y="3219"/>
                </a:lnTo>
                <a:lnTo>
                  <a:pt x="0" y="3173"/>
                </a:lnTo>
                <a:lnTo>
                  <a:pt x="4" y="3126"/>
                </a:lnTo>
                <a:lnTo>
                  <a:pt x="14" y="3081"/>
                </a:lnTo>
                <a:lnTo>
                  <a:pt x="32" y="3041"/>
                </a:lnTo>
                <a:lnTo>
                  <a:pt x="56" y="3003"/>
                </a:lnTo>
                <a:lnTo>
                  <a:pt x="85" y="2969"/>
                </a:lnTo>
                <a:lnTo>
                  <a:pt x="118" y="2940"/>
                </a:lnTo>
                <a:lnTo>
                  <a:pt x="156" y="2917"/>
                </a:lnTo>
                <a:lnTo>
                  <a:pt x="198" y="2899"/>
                </a:lnTo>
                <a:lnTo>
                  <a:pt x="242" y="2887"/>
                </a:lnTo>
                <a:lnTo>
                  <a:pt x="288" y="2885"/>
                </a:lnTo>
                <a:lnTo>
                  <a:pt x="318" y="2886"/>
                </a:lnTo>
                <a:lnTo>
                  <a:pt x="346" y="2890"/>
                </a:lnTo>
                <a:lnTo>
                  <a:pt x="644" y="2394"/>
                </a:lnTo>
                <a:lnTo>
                  <a:pt x="621" y="2363"/>
                </a:lnTo>
                <a:lnTo>
                  <a:pt x="602" y="2328"/>
                </a:lnTo>
                <a:lnTo>
                  <a:pt x="589" y="2292"/>
                </a:lnTo>
                <a:lnTo>
                  <a:pt x="580" y="2251"/>
                </a:lnTo>
                <a:lnTo>
                  <a:pt x="576" y="2211"/>
                </a:lnTo>
                <a:lnTo>
                  <a:pt x="580" y="2170"/>
                </a:lnTo>
                <a:lnTo>
                  <a:pt x="589" y="2131"/>
                </a:lnTo>
                <a:lnTo>
                  <a:pt x="602" y="2094"/>
                </a:lnTo>
                <a:lnTo>
                  <a:pt x="621" y="2060"/>
                </a:lnTo>
                <a:lnTo>
                  <a:pt x="644" y="2028"/>
                </a:lnTo>
                <a:lnTo>
                  <a:pt x="292" y="1442"/>
                </a:lnTo>
                <a:lnTo>
                  <a:pt x="257" y="1439"/>
                </a:lnTo>
                <a:lnTo>
                  <a:pt x="223" y="1431"/>
                </a:lnTo>
                <a:lnTo>
                  <a:pt x="192" y="1416"/>
                </a:lnTo>
                <a:lnTo>
                  <a:pt x="164" y="1396"/>
                </a:lnTo>
                <a:lnTo>
                  <a:pt x="140" y="1373"/>
                </a:lnTo>
                <a:lnTo>
                  <a:pt x="121" y="1345"/>
                </a:lnTo>
                <a:lnTo>
                  <a:pt x="107" y="1315"/>
                </a:lnTo>
                <a:lnTo>
                  <a:pt x="99" y="1284"/>
                </a:lnTo>
                <a:lnTo>
                  <a:pt x="97" y="1250"/>
                </a:lnTo>
                <a:lnTo>
                  <a:pt x="99" y="1218"/>
                </a:lnTo>
                <a:lnTo>
                  <a:pt x="107" y="1186"/>
                </a:lnTo>
                <a:lnTo>
                  <a:pt x="122" y="1153"/>
                </a:lnTo>
                <a:lnTo>
                  <a:pt x="141" y="1125"/>
                </a:lnTo>
                <a:lnTo>
                  <a:pt x="165" y="1102"/>
                </a:lnTo>
                <a:lnTo>
                  <a:pt x="194" y="1083"/>
                </a:lnTo>
                <a:lnTo>
                  <a:pt x="225" y="1068"/>
                </a:lnTo>
                <a:lnTo>
                  <a:pt x="257" y="1060"/>
                </a:lnTo>
                <a:lnTo>
                  <a:pt x="292" y="1058"/>
                </a:lnTo>
                <a:lnTo>
                  <a:pt x="698" y="381"/>
                </a:lnTo>
                <a:lnTo>
                  <a:pt x="684" y="352"/>
                </a:lnTo>
                <a:lnTo>
                  <a:pt x="676" y="319"/>
                </a:lnTo>
                <a:lnTo>
                  <a:pt x="673" y="287"/>
                </a:lnTo>
                <a:lnTo>
                  <a:pt x="676" y="255"/>
                </a:lnTo>
                <a:lnTo>
                  <a:pt x="684" y="222"/>
                </a:lnTo>
                <a:lnTo>
                  <a:pt x="699" y="193"/>
                </a:lnTo>
                <a:lnTo>
                  <a:pt x="719" y="164"/>
                </a:lnTo>
                <a:lnTo>
                  <a:pt x="742" y="140"/>
                </a:lnTo>
                <a:lnTo>
                  <a:pt x="770" y="121"/>
                </a:lnTo>
                <a:lnTo>
                  <a:pt x="800" y="108"/>
                </a:lnTo>
                <a:lnTo>
                  <a:pt x="831" y="100"/>
                </a:lnTo>
                <a:lnTo>
                  <a:pt x="865" y="96"/>
                </a:lnTo>
                <a:lnTo>
                  <a:pt x="897" y="98"/>
                </a:lnTo>
                <a:lnTo>
                  <a:pt x="929" y="108"/>
                </a:lnTo>
                <a:lnTo>
                  <a:pt x="962" y="121"/>
                </a:lnTo>
                <a:lnTo>
                  <a:pt x="989" y="141"/>
                </a:lnTo>
                <a:lnTo>
                  <a:pt x="1013" y="164"/>
                </a:lnTo>
                <a:lnTo>
                  <a:pt x="1032" y="193"/>
                </a:lnTo>
                <a:lnTo>
                  <a:pt x="1555" y="193"/>
                </a:lnTo>
                <a:lnTo>
                  <a:pt x="1566" y="168"/>
                </a:lnTo>
                <a:lnTo>
                  <a:pt x="1578" y="144"/>
                </a:lnTo>
                <a:lnTo>
                  <a:pt x="1601" y="109"/>
                </a:lnTo>
                <a:lnTo>
                  <a:pt x="1628" y="79"/>
                </a:lnTo>
                <a:lnTo>
                  <a:pt x="1660" y="54"/>
                </a:lnTo>
                <a:lnTo>
                  <a:pt x="1695" y="32"/>
                </a:lnTo>
                <a:lnTo>
                  <a:pt x="1733" y="16"/>
                </a:lnTo>
                <a:lnTo>
                  <a:pt x="1772" y="5"/>
                </a:lnTo>
                <a:lnTo>
                  <a:pt x="181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49"/>
          <p:cNvSpPr>
            <a:spLocks noEditPoints="1"/>
          </p:cNvSpPr>
          <p:nvPr/>
        </p:nvSpPr>
        <p:spPr bwMode="auto">
          <a:xfrm>
            <a:off x="3578724" y="3805423"/>
            <a:ext cx="443125" cy="401240"/>
          </a:xfrm>
          <a:custGeom>
            <a:avLst/>
            <a:gdLst>
              <a:gd name="T0" fmla="*/ 3113 w 3238"/>
              <a:gd name="T1" fmla="*/ 2215 h 3175"/>
              <a:gd name="T2" fmla="*/ 3235 w 3238"/>
              <a:gd name="T3" fmla="*/ 2431 h 3175"/>
              <a:gd name="T4" fmla="*/ 3162 w 3238"/>
              <a:gd name="T5" fmla="*/ 2690 h 3175"/>
              <a:gd name="T6" fmla="*/ 2896 w 3238"/>
              <a:gd name="T7" fmla="*/ 2893 h 3175"/>
              <a:gd name="T8" fmla="*/ 3238 w 3238"/>
              <a:gd name="T9" fmla="*/ 3175 h 3175"/>
              <a:gd name="T10" fmla="*/ 2588 w 3238"/>
              <a:gd name="T11" fmla="*/ 2968 h 3175"/>
              <a:gd name="T12" fmla="*/ 2823 w 3238"/>
              <a:gd name="T13" fmla="*/ 2734 h 3175"/>
              <a:gd name="T14" fmla="*/ 3015 w 3238"/>
              <a:gd name="T15" fmla="*/ 2556 h 3175"/>
              <a:gd name="T16" fmla="*/ 3011 w 3238"/>
              <a:gd name="T17" fmla="*/ 2377 h 3175"/>
              <a:gd name="T18" fmla="*/ 2866 w 3238"/>
              <a:gd name="T19" fmla="*/ 2319 h 3175"/>
              <a:gd name="T20" fmla="*/ 2754 w 3238"/>
              <a:gd name="T21" fmla="*/ 2446 h 3175"/>
              <a:gd name="T22" fmla="*/ 2577 w 3238"/>
              <a:gd name="T23" fmla="*/ 2343 h 3175"/>
              <a:gd name="T24" fmla="*/ 2767 w 3238"/>
              <a:gd name="T25" fmla="*/ 2167 h 3175"/>
              <a:gd name="T26" fmla="*/ 2770 w 3238"/>
              <a:gd name="T27" fmla="*/ 839 h 3175"/>
              <a:gd name="T28" fmla="*/ 2880 w 3238"/>
              <a:gd name="T29" fmla="*/ 1020 h 3175"/>
              <a:gd name="T30" fmla="*/ 2770 w 3238"/>
              <a:gd name="T31" fmla="*/ 1202 h 3175"/>
              <a:gd name="T32" fmla="*/ 2556 w 3238"/>
              <a:gd name="T33" fmla="*/ 1185 h 3175"/>
              <a:gd name="T34" fmla="*/ 2475 w 3238"/>
              <a:gd name="T35" fmla="*/ 987 h 3175"/>
              <a:gd name="T36" fmla="*/ 2611 w 3238"/>
              <a:gd name="T37" fmla="*/ 826 h 3175"/>
              <a:gd name="T38" fmla="*/ 942 w 3238"/>
              <a:gd name="T39" fmla="*/ 751 h 3175"/>
              <a:gd name="T40" fmla="*/ 468 w 3238"/>
              <a:gd name="T41" fmla="*/ 1036 h 3175"/>
              <a:gd name="T42" fmla="*/ 185 w 3238"/>
              <a:gd name="T43" fmla="*/ 1510 h 3175"/>
              <a:gd name="T44" fmla="*/ 164 w 3238"/>
              <a:gd name="T45" fmla="*/ 2085 h 3175"/>
              <a:gd name="T46" fmla="*/ 414 w 3238"/>
              <a:gd name="T47" fmla="*/ 2580 h 3175"/>
              <a:gd name="T48" fmla="*/ 866 w 3238"/>
              <a:gd name="T49" fmla="*/ 2897 h 3175"/>
              <a:gd name="T50" fmla="*/ 1437 w 3238"/>
              <a:gd name="T51" fmla="*/ 2958 h 3175"/>
              <a:gd name="T52" fmla="*/ 1952 w 3238"/>
              <a:gd name="T53" fmla="*/ 2742 h 3175"/>
              <a:gd name="T54" fmla="*/ 2299 w 3238"/>
              <a:gd name="T55" fmla="*/ 2314 h 3175"/>
              <a:gd name="T56" fmla="*/ 2401 w 3238"/>
              <a:gd name="T57" fmla="*/ 1752 h 3175"/>
              <a:gd name="T58" fmla="*/ 2221 w 3238"/>
              <a:gd name="T59" fmla="*/ 1220 h 3175"/>
              <a:gd name="T60" fmla="*/ 1819 w 3238"/>
              <a:gd name="T61" fmla="*/ 845 h 3175"/>
              <a:gd name="T62" fmla="*/ 1270 w 3238"/>
              <a:gd name="T63" fmla="*/ 703 h 3175"/>
              <a:gd name="T64" fmla="*/ 1783 w 3238"/>
              <a:gd name="T65" fmla="*/ 676 h 3175"/>
              <a:gd name="T66" fmla="*/ 2254 w 3238"/>
              <a:gd name="T67" fmla="*/ 1034 h 3175"/>
              <a:gd name="T68" fmla="*/ 2512 w 3238"/>
              <a:gd name="T69" fmla="*/ 1571 h 3175"/>
              <a:gd name="T70" fmla="*/ 2491 w 3238"/>
              <a:gd name="T71" fmla="*/ 2188 h 3175"/>
              <a:gd name="T72" fmla="*/ 2198 w 3238"/>
              <a:gd name="T73" fmla="*/ 2704 h 3175"/>
              <a:gd name="T74" fmla="*/ 1704 w 3238"/>
              <a:gd name="T75" fmla="*/ 3031 h 3175"/>
              <a:gd name="T76" fmla="*/ 1091 w 3238"/>
              <a:gd name="T77" fmla="*/ 3093 h 3175"/>
              <a:gd name="T78" fmla="*/ 534 w 3238"/>
              <a:gd name="T79" fmla="*/ 2871 h 3175"/>
              <a:gd name="T80" fmla="*/ 146 w 3238"/>
              <a:gd name="T81" fmla="*/ 2427 h 3175"/>
              <a:gd name="T82" fmla="*/ 0 w 3238"/>
              <a:gd name="T83" fmla="*/ 1837 h 3175"/>
              <a:gd name="T84" fmla="*/ 146 w 3238"/>
              <a:gd name="T85" fmla="*/ 1246 h 3175"/>
              <a:gd name="T86" fmla="*/ 534 w 3238"/>
              <a:gd name="T87" fmla="*/ 803 h 3175"/>
              <a:gd name="T88" fmla="*/ 1091 w 3238"/>
              <a:gd name="T89" fmla="*/ 580 h 3175"/>
              <a:gd name="T90" fmla="*/ 2116 w 3238"/>
              <a:gd name="T91" fmla="*/ 312 h 3175"/>
              <a:gd name="T92" fmla="*/ 2167 w 3238"/>
              <a:gd name="T93" fmla="*/ 502 h 3175"/>
              <a:gd name="T94" fmla="*/ 2007 w 3238"/>
              <a:gd name="T95" fmla="*/ 612 h 3175"/>
              <a:gd name="T96" fmla="*/ 1848 w 3238"/>
              <a:gd name="T97" fmla="*/ 502 h 3175"/>
              <a:gd name="T98" fmla="*/ 1898 w 3238"/>
              <a:gd name="T99" fmla="*/ 312 h 3175"/>
              <a:gd name="T100" fmla="*/ 2732 w 3238"/>
              <a:gd name="T101" fmla="*/ 11 h 3175"/>
              <a:gd name="T102" fmla="*/ 2914 w 3238"/>
              <a:gd name="T103" fmla="*/ 194 h 3175"/>
              <a:gd name="T104" fmla="*/ 2859 w 3238"/>
              <a:gd name="T105" fmla="*/ 450 h 3175"/>
              <a:gd name="T106" fmla="*/ 2613 w 3238"/>
              <a:gd name="T107" fmla="*/ 541 h 3175"/>
              <a:gd name="T108" fmla="*/ 2407 w 3238"/>
              <a:gd name="T109" fmla="*/ 386 h 3175"/>
              <a:gd name="T110" fmla="*/ 2426 w 3238"/>
              <a:gd name="T111" fmla="*/ 123 h 3175"/>
              <a:gd name="T112" fmla="*/ 2654 w 3238"/>
              <a:gd name="T113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38" h="3175">
                <a:moveTo>
                  <a:pt x="2894" y="2148"/>
                </a:moveTo>
                <a:lnTo>
                  <a:pt x="2936" y="2150"/>
                </a:lnTo>
                <a:lnTo>
                  <a:pt x="2976" y="2155"/>
                </a:lnTo>
                <a:lnTo>
                  <a:pt x="3013" y="2165"/>
                </a:lnTo>
                <a:lnTo>
                  <a:pt x="3049" y="2178"/>
                </a:lnTo>
                <a:lnTo>
                  <a:pt x="3082" y="2195"/>
                </a:lnTo>
                <a:lnTo>
                  <a:pt x="3113" y="2215"/>
                </a:lnTo>
                <a:lnTo>
                  <a:pt x="3141" y="2239"/>
                </a:lnTo>
                <a:lnTo>
                  <a:pt x="3167" y="2266"/>
                </a:lnTo>
                <a:lnTo>
                  <a:pt x="3189" y="2295"/>
                </a:lnTo>
                <a:lnTo>
                  <a:pt x="3206" y="2325"/>
                </a:lnTo>
                <a:lnTo>
                  <a:pt x="3220" y="2358"/>
                </a:lnTo>
                <a:lnTo>
                  <a:pt x="3230" y="2393"/>
                </a:lnTo>
                <a:lnTo>
                  <a:pt x="3235" y="2431"/>
                </a:lnTo>
                <a:lnTo>
                  <a:pt x="3237" y="2471"/>
                </a:lnTo>
                <a:lnTo>
                  <a:pt x="3235" y="2516"/>
                </a:lnTo>
                <a:lnTo>
                  <a:pt x="3229" y="2557"/>
                </a:lnTo>
                <a:lnTo>
                  <a:pt x="3217" y="2597"/>
                </a:lnTo>
                <a:lnTo>
                  <a:pt x="3202" y="2632"/>
                </a:lnTo>
                <a:lnTo>
                  <a:pt x="3182" y="2665"/>
                </a:lnTo>
                <a:lnTo>
                  <a:pt x="3162" y="2690"/>
                </a:lnTo>
                <a:lnTo>
                  <a:pt x="3136" y="2718"/>
                </a:lnTo>
                <a:lnTo>
                  <a:pt x="3105" y="2746"/>
                </a:lnTo>
                <a:lnTo>
                  <a:pt x="3068" y="2775"/>
                </a:lnTo>
                <a:lnTo>
                  <a:pt x="3026" y="2806"/>
                </a:lnTo>
                <a:lnTo>
                  <a:pt x="2978" y="2837"/>
                </a:lnTo>
                <a:lnTo>
                  <a:pt x="2935" y="2866"/>
                </a:lnTo>
                <a:lnTo>
                  <a:pt x="2896" y="2893"/>
                </a:lnTo>
                <a:lnTo>
                  <a:pt x="2862" y="2921"/>
                </a:lnTo>
                <a:lnTo>
                  <a:pt x="2832" y="2947"/>
                </a:lnTo>
                <a:lnTo>
                  <a:pt x="2808" y="2972"/>
                </a:lnTo>
                <a:lnTo>
                  <a:pt x="2789" y="2997"/>
                </a:lnTo>
                <a:lnTo>
                  <a:pt x="2789" y="2997"/>
                </a:lnTo>
                <a:lnTo>
                  <a:pt x="3238" y="2997"/>
                </a:lnTo>
                <a:lnTo>
                  <a:pt x="3238" y="3175"/>
                </a:lnTo>
                <a:lnTo>
                  <a:pt x="2538" y="3175"/>
                </a:lnTo>
                <a:lnTo>
                  <a:pt x="2538" y="3175"/>
                </a:lnTo>
                <a:lnTo>
                  <a:pt x="2540" y="3129"/>
                </a:lnTo>
                <a:lnTo>
                  <a:pt x="2546" y="3085"/>
                </a:lnTo>
                <a:lnTo>
                  <a:pt x="2556" y="3044"/>
                </a:lnTo>
                <a:lnTo>
                  <a:pt x="2569" y="3005"/>
                </a:lnTo>
                <a:lnTo>
                  <a:pt x="2588" y="2968"/>
                </a:lnTo>
                <a:lnTo>
                  <a:pt x="2608" y="2934"/>
                </a:lnTo>
                <a:lnTo>
                  <a:pt x="2632" y="2904"/>
                </a:lnTo>
                <a:lnTo>
                  <a:pt x="2660" y="2873"/>
                </a:lnTo>
                <a:lnTo>
                  <a:pt x="2693" y="2841"/>
                </a:lnTo>
                <a:lnTo>
                  <a:pt x="2731" y="2807"/>
                </a:lnTo>
                <a:lnTo>
                  <a:pt x="2774" y="2771"/>
                </a:lnTo>
                <a:lnTo>
                  <a:pt x="2823" y="2734"/>
                </a:lnTo>
                <a:lnTo>
                  <a:pt x="2876" y="2694"/>
                </a:lnTo>
                <a:lnTo>
                  <a:pt x="2909" y="2671"/>
                </a:lnTo>
                <a:lnTo>
                  <a:pt x="2938" y="2648"/>
                </a:lnTo>
                <a:lnTo>
                  <a:pt x="2963" y="2625"/>
                </a:lnTo>
                <a:lnTo>
                  <a:pt x="2983" y="2604"/>
                </a:lnTo>
                <a:lnTo>
                  <a:pt x="3000" y="2583"/>
                </a:lnTo>
                <a:lnTo>
                  <a:pt x="3015" y="2556"/>
                </a:lnTo>
                <a:lnTo>
                  <a:pt x="3027" y="2529"/>
                </a:lnTo>
                <a:lnTo>
                  <a:pt x="3034" y="2500"/>
                </a:lnTo>
                <a:lnTo>
                  <a:pt x="3036" y="2469"/>
                </a:lnTo>
                <a:lnTo>
                  <a:pt x="3034" y="2443"/>
                </a:lnTo>
                <a:lnTo>
                  <a:pt x="3030" y="2418"/>
                </a:lnTo>
                <a:lnTo>
                  <a:pt x="3022" y="2397"/>
                </a:lnTo>
                <a:lnTo>
                  <a:pt x="3011" y="2377"/>
                </a:lnTo>
                <a:lnTo>
                  <a:pt x="2997" y="2359"/>
                </a:lnTo>
                <a:lnTo>
                  <a:pt x="2980" y="2344"/>
                </a:lnTo>
                <a:lnTo>
                  <a:pt x="2962" y="2333"/>
                </a:lnTo>
                <a:lnTo>
                  <a:pt x="2940" y="2324"/>
                </a:lnTo>
                <a:lnTo>
                  <a:pt x="2917" y="2319"/>
                </a:lnTo>
                <a:lnTo>
                  <a:pt x="2893" y="2317"/>
                </a:lnTo>
                <a:lnTo>
                  <a:pt x="2866" y="2319"/>
                </a:lnTo>
                <a:lnTo>
                  <a:pt x="2842" y="2325"/>
                </a:lnTo>
                <a:lnTo>
                  <a:pt x="2821" y="2336"/>
                </a:lnTo>
                <a:lnTo>
                  <a:pt x="2801" y="2350"/>
                </a:lnTo>
                <a:lnTo>
                  <a:pt x="2784" y="2370"/>
                </a:lnTo>
                <a:lnTo>
                  <a:pt x="2771" y="2392"/>
                </a:lnTo>
                <a:lnTo>
                  <a:pt x="2761" y="2417"/>
                </a:lnTo>
                <a:lnTo>
                  <a:pt x="2754" y="2446"/>
                </a:lnTo>
                <a:lnTo>
                  <a:pt x="2749" y="2477"/>
                </a:lnTo>
                <a:lnTo>
                  <a:pt x="2748" y="2511"/>
                </a:lnTo>
                <a:lnTo>
                  <a:pt x="2550" y="2511"/>
                </a:lnTo>
                <a:lnTo>
                  <a:pt x="2552" y="2465"/>
                </a:lnTo>
                <a:lnTo>
                  <a:pt x="2557" y="2421"/>
                </a:lnTo>
                <a:lnTo>
                  <a:pt x="2565" y="2381"/>
                </a:lnTo>
                <a:lnTo>
                  <a:pt x="2577" y="2343"/>
                </a:lnTo>
                <a:lnTo>
                  <a:pt x="2594" y="2308"/>
                </a:lnTo>
                <a:lnTo>
                  <a:pt x="2614" y="2276"/>
                </a:lnTo>
                <a:lnTo>
                  <a:pt x="2638" y="2246"/>
                </a:lnTo>
                <a:lnTo>
                  <a:pt x="2667" y="2220"/>
                </a:lnTo>
                <a:lnTo>
                  <a:pt x="2697" y="2199"/>
                </a:lnTo>
                <a:lnTo>
                  <a:pt x="2731" y="2180"/>
                </a:lnTo>
                <a:lnTo>
                  <a:pt x="2767" y="2167"/>
                </a:lnTo>
                <a:lnTo>
                  <a:pt x="2806" y="2156"/>
                </a:lnTo>
                <a:lnTo>
                  <a:pt x="2848" y="2150"/>
                </a:lnTo>
                <a:lnTo>
                  <a:pt x="2894" y="2148"/>
                </a:lnTo>
                <a:close/>
                <a:moveTo>
                  <a:pt x="2676" y="816"/>
                </a:moveTo>
                <a:lnTo>
                  <a:pt x="2709" y="819"/>
                </a:lnTo>
                <a:lnTo>
                  <a:pt x="2741" y="826"/>
                </a:lnTo>
                <a:lnTo>
                  <a:pt x="2770" y="839"/>
                </a:lnTo>
                <a:lnTo>
                  <a:pt x="2797" y="855"/>
                </a:lnTo>
                <a:lnTo>
                  <a:pt x="2821" y="876"/>
                </a:lnTo>
                <a:lnTo>
                  <a:pt x="2841" y="900"/>
                </a:lnTo>
                <a:lnTo>
                  <a:pt x="2858" y="926"/>
                </a:lnTo>
                <a:lnTo>
                  <a:pt x="2870" y="955"/>
                </a:lnTo>
                <a:lnTo>
                  <a:pt x="2878" y="987"/>
                </a:lnTo>
                <a:lnTo>
                  <a:pt x="2880" y="1020"/>
                </a:lnTo>
                <a:lnTo>
                  <a:pt x="2878" y="1053"/>
                </a:lnTo>
                <a:lnTo>
                  <a:pt x="2870" y="1085"/>
                </a:lnTo>
                <a:lnTo>
                  <a:pt x="2858" y="1114"/>
                </a:lnTo>
                <a:lnTo>
                  <a:pt x="2841" y="1141"/>
                </a:lnTo>
                <a:lnTo>
                  <a:pt x="2821" y="1165"/>
                </a:lnTo>
                <a:lnTo>
                  <a:pt x="2797" y="1185"/>
                </a:lnTo>
                <a:lnTo>
                  <a:pt x="2770" y="1202"/>
                </a:lnTo>
                <a:lnTo>
                  <a:pt x="2741" y="1214"/>
                </a:lnTo>
                <a:lnTo>
                  <a:pt x="2709" y="1221"/>
                </a:lnTo>
                <a:lnTo>
                  <a:pt x="2676" y="1224"/>
                </a:lnTo>
                <a:lnTo>
                  <a:pt x="2643" y="1221"/>
                </a:lnTo>
                <a:lnTo>
                  <a:pt x="2611" y="1214"/>
                </a:lnTo>
                <a:lnTo>
                  <a:pt x="2582" y="1202"/>
                </a:lnTo>
                <a:lnTo>
                  <a:pt x="2556" y="1185"/>
                </a:lnTo>
                <a:lnTo>
                  <a:pt x="2532" y="1165"/>
                </a:lnTo>
                <a:lnTo>
                  <a:pt x="2511" y="1141"/>
                </a:lnTo>
                <a:lnTo>
                  <a:pt x="2495" y="1114"/>
                </a:lnTo>
                <a:lnTo>
                  <a:pt x="2482" y="1085"/>
                </a:lnTo>
                <a:lnTo>
                  <a:pt x="2475" y="1053"/>
                </a:lnTo>
                <a:lnTo>
                  <a:pt x="2472" y="1020"/>
                </a:lnTo>
                <a:lnTo>
                  <a:pt x="2475" y="987"/>
                </a:lnTo>
                <a:lnTo>
                  <a:pt x="2482" y="955"/>
                </a:lnTo>
                <a:lnTo>
                  <a:pt x="2495" y="926"/>
                </a:lnTo>
                <a:lnTo>
                  <a:pt x="2511" y="900"/>
                </a:lnTo>
                <a:lnTo>
                  <a:pt x="2532" y="876"/>
                </a:lnTo>
                <a:lnTo>
                  <a:pt x="2556" y="855"/>
                </a:lnTo>
                <a:lnTo>
                  <a:pt x="2582" y="839"/>
                </a:lnTo>
                <a:lnTo>
                  <a:pt x="2611" y="826"/>
                </a:lnTo>
                <a:lnTo>
                  <a:pt x="2643" y="819"/>
                </a:lnTo>
                <a:lnTo>
                  <a:pt x="2676" y="816"/>
                </a:lnTo>
                <a:close/>
                <a:moveTo>
                  <a:pt x="1270" y="703"/>
                </a:moveTo>
                <a:lnTo>
                  <a:pt x="1186" y="706"/>
                </a:lnTo>
                <a:lnTo>
                  <a:pt x="1102" y="715"/>
                </a:lnTo>
                <a:lnTo>
                  <a:pt x="1022" y="730"/>
                </a:lnTo>
                <a:lnTo>
                  <a:pt x="942" y="751"/>
                </a:lnTo>
                <a:lnTo>
                  <a:pt x="866" y="777"/>
                </a:lnTo>
                <a:lnTo>
                  <a:pt x="792" y="808"/>
                </a:lnTo>
                <a:lnTo>
                  <a:pt x="721" y="845"/>
                </a:lnTo>
                <a:lnTo>
                  <a:pt x="653" y="885"/>
                </a:lnTo>
                <a:lnTo>
                  <a:pt x="588" y="932"/>
                </a:lnTo>
                <a:lnTo>
                  <a:pt x="527" y="981"/>
                </a:lnTo>
                <a:lnTo>
                  <a:pt x="468" y="1036"/>
                </a:lnTo>
                <a:lnTo>
                  <a:pt x="414" y="1093"/>
                </a:lnTo>
                <a:lnTo>
                  <a:pt x="365" y="1154"/>
                </a:lnTo>
                <a:lnTo>
                  <a:pt x="319" y="1220"/>
                </a:lnTo>
                <a:lnTo>
                  <a:pt x="278" y="1288"/>
                </a:lnTo>
                <a:lnTo>
                  <a:pt x="241" y="1359"/>
                </a:lnTo>
                <a:lnTo>
                  <a:pt x="210" y="1434"/>
                </a:lnTo>
                <a:lnTo>
                  <a:pt x="185" y="1510"/>
                </a:lnTo>
                <a:lnTo>
                  <a:pt x="164" y="1588"/>
                </a:lnTo>
                <a:lnTo>
                  <a:pt x="148" y="1670"/>
                </a:lnTo>
                <a:lnTo>
                  <a:pt x="139" y="1752"/>
                </a:lnTo>
                <a:lnTo>
                  <a:pt x="136" y="1837"/>
                </a:lnTo>
                <a:lnTo>
                  <a:pt x="139" y="1921"/>
                </a:lnTo>
                <a:lnTo>
                  <a:pt x="148" y="2004"/>
                </a:lnTo>
                <a:lnTo>
                  <a:pt x="164" y="2085"/>
                </a:lnTo>
                <a:lnTo>
                  <a:pt x="185" y="2164"/>
                </a:lnTo>
                <a:lnTo>
                  <a:pt x="210" y="2241"/>
                </a:lnTo>
                <a:lnTo>
                  <a:pt x="241" y="2314"/>
                </a:lnTo>
                <a:lnTo>
                  <a:pt x="278" y="2385"/>
                </a:lnTo>
                <a:lnTo>
                  <a:pt x="319" y="2454"/>
                </a:lnTo>
                <a:lnTo>
                  <a:pt x="365" y="2519"/>
                </a:lnTo>
                <a:lnTo>
                  <a:pt x="414" y="2580"/>
                </a:lnTo>
                <a:lnTo>
                  <a:pt x="468" y="2639"/>
                </a:lnTo>
                <a:lnTo>
                  <a:pt x="527" y="2692"/>
                </a:lnTo>
                <a:lnTo>
                  <a:pt x="588" y="2742"/>
                </a:lnTo>
                <a:lnTo>
                  <a:pt x="653" y="2788"/>
                </a:lnTo>
                <a:lnTo>
                  <a:pt x="721" y="2830"/>
                </a:lnTo>
                <a:lnTo>
                  <a:pt x="792" y="2866"/>
                </a:lnTo>
                <a:lnTo>
                  <a:pt x="866" y="2897"/>
                </a:lnTo>
                <a:lnTo>
                  <a:pt x="942" y="2923"/>
                </a:lnTo>
                <a:lnTo>
                  <a:pt x="1022" y="2944"/>
                </a:lnTo>
                <a:lnTo>
                  <a:pt x="1102" y="2958"/>
                </a:lnTo>
                <a:lnTo>
                  <a:pt x="1186" y="2968"/>
                </a:lnTo>
                <a:lnTo>
                  <a:pt x="1270" y="2971"/>
                </a:lnTo>
                <a:lnTo>
                  <a:pt x="1355" y="2968"/>
                </a:lnTo>
                <a:lnTo>
                  <a:pt x="1437" y="2958"/>
                </a:lnTo>
                <a:lnTo>
                  <a:pt x="1519" y="2944"/>
                </a:lnTo>
                <a:lnTo>
                  <a:pt x="1597" y="2923"/>
                </a:lnTo>
                <a:lnTo>
                  <a:pt x="1673" y="2897"/>
                </a:lnTo>
                <a:lnTo>
                  <a:pt x="1747" y="2866"/>
                </a:lnTo>
                <a:lnTo>
                  <a:pt x="1819" y="2830"/>
                </a:lnTo>
                <a:lnTo>
                  <a:pt x="1887" y="2788"/>
                </a:lnTo>
                <a:lnTo>
                  <a:pt x="1952" y="2742"/>
                </a:lnTo>
                <a:lnTo>
                  <a:pt x="2013" y="2692"/>
                </a:lnTo>
                <a:lnTo>
                  <a:pt x="2071" y="2639"/>
                </a:lnTo>
                <a:lnTo>
                  <a:pt x="2126" y="2580"/>
                </a:lnTo>
                <a:lnTo>
                  <a:pt x="2175" y="2519"/>
                </a:lnTo>
                <a:lnTo>
                  <a:pt x="2221" y="2454"/>
                </a:lnTo>
                <a:lnTo>
                  <a:pt x="2262" y="2385"/>
                </a:lnTo>
                <a:lnTo>
                  <a:pt x="2299" y="2314"/>
                </a:lnTo>
                <a:lnTo>
                  <a:pt x="2330" y="2241"/>
                </a:lnTo>
                <a:lnTo>
                  <a:pt x="2356" y="2164"/>
                </a:lnTo>
                <a:lnTo>
                  <a:pt x="2376" y="2085"/>
                </a:lnTo>
                <a:lnTo>
                  <a:pt x="2392" y="2004"/>
                </a:lnTo>
                <a:lnTo>
                  <a:pt x="2401" y="1921"/>
                </a:lnTo>
                <a:lnTo>
                  <a:pt x="2404" y="1837"/>
                </a:lnTo>
                <a:lnTo>
                  <a:pt x="2401" y="1752"/>
                </a:lnTo>
                <a:lnTo>
                  <a:pt x="2392" y="1670"/>
                </a:lnTo>
                <a:lnTo>
                  <a:pt x="2376" y="1588"/>
                </a:lnTo>
                <a:lnTo>
                  <a:pt x="2356" y="1510"/>
                </a:lnTo>
                <a:lnTo>
                  <a:pt x="2330" y="1434"/>
                </a:lnTo>
                <a:lnTo>
                  <a:pt x="2299" y="1359"/>
                </a:lnTo>
                <a:lnTo>
                  <a:pt x="2262" y="1288"/>
                </a:lnTo>
                <a:lnTo>
                  <a:pt x="2221" y="1220"/>
                </a:lnTo>
                <a:lnTo>
                  <a:pt x="2175" y="1154"/>
                </a:lnTo>
                <a:lnTo>
                  <a:pt x="2126" y="1093"/>
                </a:lnTo>
                <a:lnTo>
                  <a:pt x="2071" y="1036"/>
                </a:lnTo>
                <a:lnTo>
                  <a:pt x="2013" y="981"/>
                </a:lnTo>
                <a:lnTo>
                  <a:pt x="1952" y="932"/>
                </a:lnTo>
                <a:lnTo>
                  <a:pt x="1887" y="885"/>
                </a:lnTo>
                <a:lnTo>
                  <a:pt x="1819" y="845"/>
                </a:lnTo>
                <a:lnTo>
                  <a:pt x="1747" y="808"/>
                </a:lnTo>
                <a:lnTo>
                  <a:pt x="1673" y="777"/>
                </a:lnTo>
                <a:lnTo>
                  <a:pt x="1597" y="751"/>
                </a:lnTo>
                <a:lnTo>
                  <a:pt x="1519" y="730"/>
                </a:lnTo>
                <a:lnTo>
                  <a:pt x="1437" y="715"/>
                </a:lnTo>
                <a:lnTo>
                  <a:pt x="1355" y="706"/>
                </a:lnTo>
                <a:lnTo>
                  <a:pt x="1270" y="703"/>
                </a:lnTo>
                <a:close/>
                <a:moveTo>
                  <a:pt x="1270" y="567"/>
                </a:moveTo>
                <a:lnTo>
                  <a:pt x="1361" y="570"/>
                </a:lnTo>
                <a:lnTo>
                  <a:pt x="1449" y="580"/>
                </a:lnTo>
                <a:lnTo>
                  <a:pt x="1536" y="596"/>
                </a:lnTo>
                <a:lnTo>
                  <a:pt x="1621" y="616"/>
                </a:lnTo>
                <a:lnTo>
                  <a:pt x="1703" y="643"/>
                </a:lnTo>
                <a:lnTo>
                  <a:pt x="1783" y="676"/>
                </a:lnTo>
                <a:lnTo>
                  <a:pt x="1861" y="713"/>
                </a:lnTo>
                <a:lnTo>
                  <a:pt x="1935" y="755"/>
                </a:lnTo>
                <a:lnTo>
                  <a:pt x="2006" y="803"/>
                </a:lnTo>
                <a:lnTo>
                  <a:pt x="2073" y="854"/>
                </a:lnTo>
                <a:lnTo>
                  <a:pt x="2137" y="910"/>
                </a:lnTo>
                <a:lnTo>
                  <a:pt x="2197" y="970"/>
                </a:lnTo>
                <a:lnTo>
                  <a:pt x="2254" y="1034"/>
                </a:lnTo>
                <a:lnTo>
                  <a:pt x="2305" y="1101"/>
                </a:lnTo>
                <a:lnTo>
                  <a:pt x="2352" y="1172"/>
                </a:lnTo>
                <a:lnTo>
                  <a:pt x="2394" y="1246"/>
                </a:lnTo>
                <a:lnTo>
                  <a:pt x="2432" y="1323"/>
                </a:lnTo>
                <a:lnTo>
                  <a:pt x="2464" y="1403"/>
                </a:lnTo>
                <a:lnTo>
                  <a:pt x="2491" y="1485"/>
                </a:lnTo>
                <a:lnTo>
                  <a:pt x="2512" y="1571"/>
                </a:lnTo>
                <a:lnTo>
                  <a:pt x="2528" y="1657"/>
                </a:lnTo>
                <a:lnTo>
                  <a:pt x="2537" y="1746"/>
                </a:lnTo>
                <a:lnTo>
                  <a:pt x="2540" y="1837"/>
                </a:lnTo>
                <a:lnTo>
                  <a:pt x="2537" y="1928"/>
                </a:lnTo>
                <a:lnTo>
                  <a:pt x="2528" y="2016"/>
                </a:lnTo>
                <a:lnTo>
                  <a:pt x="2512" y="2103"/>
                </a:lnTo>
                <a:lnTo>
                  <a:pt x="2491" y="2188"/>
                </a:lnTo>
                <a:lnTo>
                  <a:pt x="2464" y="2271"/>
                </a:lnTo>
                <a:lnTo>
                  <a:pt x="2432" y="2350"/>
                </a:lnTo>
                <a:lnTo>
                  <a:pt x="2395" y="2427"/>
                </a:lnTo>
                <a:lnTo>
                  <a:pt x="2352" y="2502"/>
                </a:lnTo>
                <a:lnTo>
                  <a:pt x="2305" y="2573"/>
                </a:lnTo>
                <a:lnTo>
                  <a:pt x="2254" y="2640"/>
                </a:lnTo>
                <a:lnTo>
                  <a:pt x="2198" y="2704"/>
                </a:lnTo>
                <a:lnTo>
                  <a:pt x="2137" y="2764"/>
                </a:lnTo>
                <a:lnTo>
                  <a:pt x="2073" y="2819"/>
                </a:lnTo>
                <a:lnTo>
                  <a:pt x="2006" y="2871"/>
                </a:lnTo>
                <a:lnTo>
                  <a:pt x="1935" y="2918"/>
                </a:lnTo>
                <a:lnTo>
                  <a:pt x="1861" y="2960"/>
                </a:lnTo>
                <a:lnTo>
                  <a:pt x="1783" y="2998"/>
                </a:lnTo>
                <a:lnTo>
                  <a:pt x="1704" y="3031"/>
                </a:lnTo>
                <a:lnTo>
                  <a:pt x="1622" y="3057"/>
                </a:lnTo>
                <a:lnTo>
                  <a:pt x="1536" y="3078"/>
                </a:lnTo>
                <a:lnTo>
                  <a:pt x="1449" y="3093"/>
                </a:lnTo>
                <a:lnTo>
                  <a:pt x="1361" y="3104"/>
                </a:lnTo>
                <a:lnTo>
                  <a:pt x="1270" y="3107"/>
                </a:lnTo>
                <a:lnTo>
                  <a:pt x="1179" y="3104"/>
                </a:lnTo>
                <a:lnTo>
                  <a:pt x="1091" y="3093"/>
                </a:lnTo>
                <a:lnTo>
                  <a:pt x="1003" y="3078"/>
                </a:lnTo>
                <a:lnTo>
                  <a:pt x="919" y="3057"/>
                </a:lnTo>
                <a:lnTo>
                  <a:pt x="836" y="3031"/>
                </a:lnTo>
                <a:lnTo>
                  <a:pt x="757" y="2998"/>
                </a:lnTo>
                <a:lnTo>
                  <a:pt x="679" y="2960"/>
                </a:lnTo>
                <a:lnTo>
                  <a:pt x="605" y="2918"/>
                </a:lnTo>
                <a:lnTo>
                  <a:pt x="534" y="2871"/>
                </a:lnTo>
                <a:lnTo>
                  <a:pt x="467" y="2819"/>
                </a:lnTo>
                <a:lnTo>
                  <a:pt x="403" y="2764"/>
                </a:lnTo>
                <a:lnTo>
                  <a:pt x="343" y="2704"/>
                </a:lnTo>
                <a:lnTo>
                  <a:pt x="287" y="2640"/>
                </a:lnTo>
                <a:lnTo>
                  <a:pt x="235" y="2572"/>
                </a:lnTo>
                <a:lnTo>
                  <a:pt x="189" y="2502"/>
                </a:lnTo>
                <a:lnTo>
                  <a:pt x="146" y="2427"/>
                </a:lnTo>
                <a:lnTo>
                  <a:pt x="108" y="2350"/>
                </a:lnTo>
                <a:lnTo>
                  <a:pt x="76" y="2270"/>
                </a:lnTo>
                <a:lnTo>
                  <a:pt x="49" y="2188"/>
                </a:lnTo>
                <a:lnTo>
                  <a:pt x="28" y="2103"/>
                </a:lnTo>
                <a:lnTo>
                  <a:pt x="12" y="2016"/>
                </a:lnTo>
                <a:lnTo>
                  <a:pt x="3" y="1928"/>
                </a:lnTo>
                <a:lnTo>
                  <a:pt x="0" y="1837"/>
                </a:lnTo>
                <a:lnTo>
                  <a:pt x="3" y="1746"/>
                </a:lnTo>
                <a:lnTo>
                  <a:pt x="12" y="1657"/>
                </a:lnTo>
                <a:lnTo>
                  <a:pt x="28" y="1571"/>
                </a:lnTo>
                <a:lnTo>
                  <a:pt x="49" y="1485"/>
                </a:lnTo>
                <a:lnTo>
                  <a:pt x="76" y="1403"/>
                </a:lnTo>
                <a:lnTo>
                  <a:pt x="108" y="1323"/>
                </a:lnTo>
                <a:lnTo>
                  <a:pt x="146" y="1246"/>
                </a:lnTo>
                <a:lnTo>
                  <a:pt x="189" y="1172"/>
                </a:lnTo>
                <a:lnTo>
                  <a:pt x="235" y="1101"/>
                </a:lnTo>
                <a:lnTo>
                  <a:pt x="287" y="1034"/>
                </a:lnTo>
                <a:lnTo>
                  <a:pt x="343" y="970"/>
                </a:lnTo>
                <a:lnTo>
                  <a:pt x="403" y="910"/>
                </a:lnTo>
                <a:lnTo>
                  <a:pt x="467" y="854"/>
                </a:lnTo>
                <a:lnTo>
                  <a:pt x="534" y="803"/>
                </a:lnTo>
                <a:lnTo>
                  <a:pt x="605" y="755"/>
                </a:lnTo>
                <a:lnTo>
                  <a:pt x="679" y="713"/>
                </a:lnTo>
                <a:lnTo>
                  <a:pt x="757" y="676"/>
                </a:lnTo>
                <a:lnTo>
                  <a:pt x="836" y="643"/>
                </a:lnTo>
                <a:lnTo>
                  <a:pt x="919" y="616"/>
                </a:lnTo>
                <a:lnTo>
                  <a:pt x="1003" y="596"/>
                </a:lnTo>
                <a:lnTo>
                  <a:pt x="1091" y="580"/>
                </a:lnTo>
                <a:lnTo>
                  <a:pt x="1179" y="570"/>
                </a:lnTo>
                <a:lnTo>
                  <a:pt x="1270" y="567"/>
                </a:lnTo>
                <a:close/>
                <a:moveTo>
                  <a:pt x="2007" y="272"/>
                </a:moveTo>
                <a:lnTo>
                  <a:pt x="2038" y="275"/>
                </a:lnTo>
                <a:lnTo>
                  <a:pt x="2067" y="282"/>
                </a:lnTo>
                <a:lnTo>
                  <a:pt x="2093" y="296"/>
                </a:lnTo>
                <a:lnTo>
                  <a:pt x="2116" y="312"/>
                </a:lnTo>
                <a:lnTo>
                  <a:pt x="2137" y="333"/>
                </a:lnTo>
                <a:lnTo>
                  <a:pt x="2155" y="356"/>
                </a:lnTo>
                <a:lnTo>
                  <a:pt x="2167" y="383"/>
                </a:lnTo>
                <a:lnTo>
                  <a:pt x="2174" y="412"/>
                </a:lnTo>
                <a:lnTo>
                  <a:pt x="2177" y="442"/>
                </a:lnTo>
                <a:lnTo>
                  <a:pt x="2174" y="473"/>
                </a:lnTo>
                <a:lnTo>
                  <a:pt x="2167" y="502"/>
                </a:lnTo>
                <a:lnTo>
                  <a:pt x="2155" y="528"/>
                </a:lnTo>
                <a:lnTo>
                  <a:pt x="2137" y="551"/>
                </a:lnTo>
                <a:lnTo>
                  <a:pt x="2116" y="572"/>
                </a:lnTo>
                <a:lnTo>
                  <a:pt x="2093" y="589"/>
                </a:lnTo>
                <a:lnTo>
                  <a:pt x="2067" y="602"/>
                </a:lnTo>
                <a:lnTo>
                  <a:pt x="2038" y="609"/>
                </a:lnTo>
                <a:lnTo>
                  <a:pt x="2007" y="612"/>
                </a:lnTo>
                <a:lnTo>
                  <a:pt x="1977" y="609"/>
                </a:lnTo>
                <a:lnTo>
                  <a:pt x="1948" y="602"/>
                </a:lnTo>
                <a:lnTo>
                  <a:pt x="1922" y="589"/>
                </a:lnTo>
                <a:lnTo>
                  <a:pt x="1898" y="572"/>
                </a:lnTo>
                <a:lnTo>
                  <a:pt x="1877" y="551"/>
                </a:lnTo>
                <a:lnTo>
                  <a:pt x="1861" y="528"/>
                </a:lnTo>
                <a:lnTo>
                  <a:pt x="1848" y="502"/>
                </a:lnTo>
                <a:lnTo>
                  <a:pt x="1840" y="473"/>
                </a:lnTo>
                <a:lnTo>
                  <a:pt x="1837" y="442"/>
                </a:lnTo>
                <a:lnTo>
                  <a:pt x="1840" y="412"/>
                </a:lnTo>
                <a:lnTo>
                  <a:pt x="1848" y="383"/>
                </a:lnTo>
                <a:lnTo>
                  <a:pt x="1861" y="356"/>
                </a:lnTo>
                <a:lnTo>
                  <a:pt x="1877" y="333"/>
                </a:lnTo>
                <a:lnTo>
                  <a:pt x="1898" y="312"/>
                </a:lnTo>
                <a:lnTo>
                  <a:pt x="1922" y="296"/>
                </a:lnTo>
                <a:lnTo>
                  <a:pt x="1948" y="282"/>
                </a:lnTo>
                <a:lnTo>
                  <a:pt x="1977" y="275"/>
                </a:lnTo>
                <a:lnTo>
                  <a:pt x="2007" y="272"/>
                </a:lnTo>
                <a:close/>
                <a:moveTo>
                  <a:pt x="2654" y="0"/>
                </a:moveTo>
                <a:lnTo>
                  <a:pt x="2694" y="3"/>
                </a:lnTo>
                <a:lnTo>
                  <a:pt x="2732" y="11"/>
                </a:lnTo>
                <a:lnTo>
                  <a:pt x="2768" y="25"/>
                </a:lnTo>
                <a:lnTo>
                  <a:pt x="2802" y="44"/>
                </a:lnTo>
                <a:lnTo>
                  <a:pt x="2832" y="67"/>
                </a:lnTo>
                <a:lnTo>
                  <a:pt x="2859" y="94"/>
                </a:lnTo>
                <a:lnTo>
                  <a:pt x="2881" y="123"/>
                </a:lnTo>
                <a:lnTo>
                  <a:pt x="2900" y="157"/>
                </a:lnTo>
                <a:lnTo>
                  <a:pt x="2914" y="194"/>
                </a:lnTo>
                <a:lnTo>
                  <a:pt x="2923" y="232"/>
                </a:lnTo>
                <a:lnTo>
                  <a:pt x="2926" y="272"/>
                </a:lnTo>
                <a:lnTo>
                  <a:pt x="2923" y="312"/>
                </a:lnTo>
                <a:lnTo>
                  <a:pt x="2914" y="350"/>
                </a:lnTo>
                <a:lnTo>
                  <a:pt x="2900" y="386"/>
                </a:lnTo>
                <a:lnTo>
                  <a:pt x="2881" y="420"/>
                </a:lnTo>
                <a:lnTo>
                  <a:pt x="2859" y="450"/>
                </a:lnTo>
                <a:lnTo>
                  <a:pt x="2832" y="477"/>
                </a:lnTo>
                <a:lnTo>
                  <a:pt x="2802" y="500"/>
                </a:lnTo>
                <a:lnTo>
                  <a:pt x="2768" y="518"/>
                </a:lnTo>
                <a:lnTo>
                  <a:pt x="2732" y="533"/>
                </a:lnTo>
                <a:lnTo>
                  <a:pt x="2694" y="541"/>
                </a:lnTo>
                <a:lnTo>
                  <a:pt x="2654" y="544"/>
                </a:lnTo>
                <a:lnTo>
                  <a:pt x="2613" y="541"/>
                </a:lnTo>
                <a:lnTo>
                  <a:pt x="2575" y="533"/>
                </a:lnTo>
                <a:lnTo>
                  <a:pt x="2539" y="518"/>
                </a:lnTo>
                <a:lnTo>
                  <a:pt x="2506" y="500"/>
                </a:lnTo>
                <a:lnTo>
                  <a:pt x="2475" y="477"/>
                </a:lnTo>
                <a:lnTo>
                  <a:pt x="2448" y="450"/>
                </a:lnTo>
                <a:lnTo>
                  <a:pt x="2426" y="420"/>
                </a:lnTo>
                <a:lnTo>
                  <a:pt x="2407" y="386"/>
                </a:lnTo>
                <a:lnTo>
                  <a:pt x="2393" y="350"/>
                </a:lnTo>
                <a:lnTo>
                  <a:pt x="2384" y="312"/>
                </a:lnTo>
                <a:lnTo>
                  <a:pt x="2381" y="272"/>
                </a:lnTo>
                <a:lnTo>
                  <a:pt x="2384" y="232"/>
                </a:lnTo>
                <a:lnTo>
                  <a:pt x="2393" y="194"/>
                </a:lnTo>
                <a:lnTo>
                  <a:pt x="2407" y="157"/>
                </a:lnTo>
                <a:lnTo>
                  <a:pt x="2426" y="123"/>
                </a:lnTo>
                <a:lnTo>
                  <a:pt x="2448" y="94"/>
                </a:lnTo>
                <a:lnTo>
                  <a:pt x="2475" y="67"/>
                </a:lnTo>
                <a:lnTo>
                  <a:pt x="2506" y="44"/>
                </a:lnTo>
                <a:lnTo>
                  <a:pt x="2539" y="25"/>
                </a:lnTo>
                <a:lnTo>
                  <a:pt x="2575" y="11"/>
                </a:lnTo>
                <a:lnTo>
                  <a:pt x="2613" y="3"/>
                </a:lnTo>
                <a:lnTo>
                  <a:pt x="265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cs typeface="Arial" panose="020B0604020202020204" pitchFamily="34" charset="0"/>
            </a:endParaRPr>
          </a:p>
        </p:txBody>
      </p:sp>
      <p:sp>
        <p:nvSpPr>
          <p:cNvPr id="27" name="Freeform 59"/>
          <p:cNvSpPr>
            <a:spLocks noEditPoints="1"/>
          </p:cNvSpPr>
          <p:nvPr/>
        </p:nvSpPr>
        <p:spPr bwMode="auto">
          <a:xfrm>
            <a:off x="3613488" y="4856008"/>
            <a:ext cx="366696" cy="391716"/>
          </a:xfrm>
          <a:custGeom>
            <a:avLst/>
            <a:gdLst>
              <a:gd name="T0" fmla="*/ 1197 w 2912"/>
              <a:gd name="T1" fmla="*/ 2912 h 3290"/>
              <a:gd name="T2" fmla="*/ 1515 w 2912"/>
              <a:gd name="T3" fmla="*/ 3172 h 3290"/>
              <a:gd name="T4" fmla="*/ 1810 w 2912"/>
              <a:gd name="T5" fmla="*/ 2634 h 3290"/>
              <a:gd name="T6" fmla="*/ 1573 w 2912"/>
              <a:gd name="T7" fmla="*/ 2236 h 3290"/>
              <a:gd name="T8" fmla="*/ 1140 w 2912"/>
              <a:gd name="T9" fmla="*/ 2323 h 3290"/>
              <a:gd name="T10" fmla="*/ 2010 w 2912"/>
              <a:gd name="T11" fmla="*/ 2080 h 3290"/>
              <a:gd name="T12" fmla="*/ 2527 w 2912"/>
              <a:gd name="T13" fmla="*/ 2509 h 3290"/>
              <a:gd name="T14" fmla="*/ 2775 w 2912"/>
              <a:gd name="T15" fmla="*/ 2435 h 3290"/>
              <a:gd name="T16" fmla="*/ 2687 w 2912"/>
              <a:gd name="T17" fmla="*/ 2064 h 3290"/>
              <a:gd name="T18" fmla="*/ 336 w 2912"/>
              <a:gd name="T19" fmla="*/ 1923 h 3290"/>
              <a:gd name="T20" fmla="*/ 107 w 2912"/>
              <a:gd name="T21" fmla="*/ 2365 h 3290"/>
              <a:gd name="T22" fmla="*/ 331 w 2912"/>
              <a:gd name="T23" fmla="*/ 2508 h 3290"/>
              <a:gd name="T24" fmla="*/ 927 w 2912"/>
              <a:gd name="T25" fmla="*/ 2293 h 3290"/>
              <a:gd name="T26" fmla="*/ 1345 w 2912"/>
              <a:gd name="T27" fmla="*/ 1535 h 3290"/>
              <a:gd name="T28" fmla="*/ 1424 w 2912"/>
              <a:gd name="T29" fmla="*/ 1799 h 3290"/>
              <a:gd name="T30" fmla="*/ 1600 w 2912"/>
              <a:gd name="T31" fmla="*/ 1584 h 3290"/>
              <a:gd name="T32" fmla="*/ 2026 w 2912"/>
              <a:gd name="T33" fmla="*/ 1839 h 3290"/>
              <a:gd name="T34" fmla="*/ 710 w 2912"/>
              <a:gd name="T35" fmla="*/ 1710 h 3290"/>
              <a:gd name="T36" fmla="*/ 1598 w 2912"/>
              <a:gd name="T37" fmla="*/ 1426 h 3290"/>
              <a:gd name="T38" fmla="*/ 1675 w 2912"/>
              <a:gd name="T39" fmla="*/ 1787 h 3290"/>
              <a:gd name="T40" fmla="*/ 1314 w 2912"/>
              <a:gd name="T41" fmla="*/ 1864 h 3290"/>
              <a:gd name="T42" fmla="*/ 1238 w 2912"/>
              <a:gd name="T43" fmla="*/ 1504 h 3290"/>
              <a:gd name="T44" fmla="*/ 1105 w 2912"/>
              <a:gd name="T45" fmla="*/ 1308 h 3290"/>
              <a:gd name="T46" fmla="*/ 1339 w 2912"/>
              <a:gd name="T47" fmla="*/ 2118 h 3290"/>
              <a:gd name="T48" fmla="*/ 1918 w 2912"/>
              <a:gd name="T49" fmla="*/ 1379 h 3290"/>
              <a:gd name="T50" fmla="*/ 1743 w 2912"/>
              <a:gd name="T51" fmla="*/ 1148 h 3290"/>
              <a:gd name="T52" fmla="*/ 1169 w 2912"/>
              <a:gd name="T53" fmla="*/ 1148 h 3290"/>
              <a:gd name="T54" fmla="*/ 2200 w 2912"/>
              <a:gd name="T55" fmla="*/ 827 h 3290"/>
              <a:gd name="T56" fmla="*/ 2420 w 2912"/>
              <a:gd name="T57" fmla="*/ 1523 h 3290"/>
              <a:gd name="T58" fmla="*/ 2795 w 2912"/>
              <a:gd name="T59" fmla="*/ 1022 h 3290"/>
              <a:gd name="T60" fmla="*/ 2664 w 2912"/>
              <a:gd name="T61" fmla="*/ 796 h 3290"/>
              <a:gd name="T62" fmla="*/ 249 w 2912"/>
              <a:gd name="T63" fmla="*/ 796 h 3290"/>
              <a:gd name="T64" fmla="*/ 117 w 2912"/>
              <a:gd name="T65" fmla="*/ 1022 h 3290"/>
              <a:gd name="T66" fmla="*/ 491 w 2912"/>
              <a:gd name="T67" fmla="*/ 1523 h 3290"/>
              <a:gd name="T68" fmla="*/ 712 w 2912"/>
              <a:gd name="T69" fmla="*/ 827 h 3290"/>
              <a:gd name="T70" fmla="*/ 1309 w 2912"/>
              <a:gd name="T71" fmla="*/ 193 h 3290"/>
              <a:gd name="T72" fmla="*/ 1158 w 2912"/>
              <a:gd name="T73" fmla="*/ 862 h 3290"/>
              <a:gd name="T74" fmla="*/ 1765 w 2912"/>
              <a:gd name="T75" fmla="*/ 507 h 3290"/>
              <a:gd name="T76" fmla="*/ 1456 w 2912"/>
              <a:gd name="T77" fmla="*/ 104 h 3290"/>
              <a:gd name="T78" fmla="*/ 1784 w 2912"/>
              <a:gd name="T79" fmla="*/ 275 h 3290"/>
              <a:gd name="T80" fmla="*/ 2187 w 2912"/>
              <a:gd name="T81" fmla="*/ 722 h 3290"/>
              <a:gd name="T82" fmla="*/ 2759 w 2912"/>
              <a:gd name="T83" fmla="*/ 719 h 3290"/>
              <a:gd name="T84" fmla="*/ 2912 w 2912"/>
              <a:gd name="T85" fmla="*/ 974 h 3290"/>
              <a:gd name="T86" fmla="*/ 2603 w 2912"/>
              <a:gd name="T87" fmla="*/ 1493 h 3290"/>
              <a:gd name="T88" fmla="*/ 2806 w 2912"/>
              <a:gd name="T89" fmla="*/ 2047 h 3290"/>
              <a:gd name="T90" fmla="*/ 2870 w 2912"/>
              <a:gd name="T91" fmla="*/ 2484 h 3290"/>
              <a:gd name="T92" fmla="*/ 2575 w 2912"/>
              <a:gd name="T93" fmla="*/ 2612 h 3290"/>
              <a:gd name="T94" fmla="*/ 1917 w 2912"/>
              <a:gd name="T95" fmla="*/ 2646 h 3290"/>
              <a:gd name="T96" fmla="*/ 1636 w 2912"/>
              <a:gd name="T97" fmla="*/ 3217 h 3290"/>
              <a:gd name="T98" fmla="*/ 1244 w 2912"/>
              <a:gd name="T99" fmla="*/ 3186 h 3290"/>
              <a:gd name="T100" fmla="*/ 978 w 2912"/>
              <a:gd name="T101" fmla="*/ 2574 h 3290"/>
              <a:gd name="T102" fmla="*/ 291 w 2912"/>
              <a:gd name="T103" fmla="*/ 2608 h 3290"/>
              <a:gd name="T104" fmla="*/ 32 w 2912"/>
              <a:gd name="T105" fmla="*/ 2467 h 3290"/>
              <a:gd name="T106" fmla="*/ 163 w 2912"/>
              <a:gd name="T107" fmla="*/ 1970 h 3290"/>
              <a:gd name="T108" fmla="*/ 176 w 2912"/>
              <a:gd name="T109" fmla="*/ 1343 h 3290"/>
              <a:gd name="T110" fmla="*/ 16 w 2912"/>
              <a:gd name="T111" fmla="*/ 858 h 3290"/>
              <a:gd name="T112" fmla="*/ 251 w 2912"/>
              <a:gd name="T113" fmla="*/ 689 h 3290"/>
              <a:gd name="T114" fmla="*/ 962 w 2912"/>
              <a:gd name="T115" fmla="*/ 790 h 3290"/>
              <a:gd name="T116" fmla="*/ 1213 w 2912"/>
              <a:gd name="T117" fmla="*/ 141 h 3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12" h="3290">
                <a:moveTo>
                  <a:pt x="1456" y="2296"/>
                </a:moveTo>
                <a:lnTo>
                  <a:pt x="1356" y="2344"/>
                </a:lnTo>
                <a:lnTo>
                  <a:pt x="1256" y="2388"/>
                </a:lnTo>
                <a:lnTo>
                  <a:pt x="1158" y="2428"/>
                </a:lnTo>
                <a:lnTo>
                  <a:pt x="1061" y="2465"/>
                </a:lnTo>
                <a:lnTo>
                  <a:pt x="1081" y="2552"/>
                </a:lnTo>
                <a:lnTo>
                  <a:pt x="1102" y="2634"/>
                </a:lnTo>
                <a:lnTo>
                  <a:pt x="1124" y="2712"/>
                </a:lnTo>
                <a:lnTo>
                  <a:pt x="1147" y="2783"/>
                </a:lnTo>
                <a:lnTo>
                  <a:pt x="1172" y="2851"/>
                </a:lnTo>
                <a:lnTo>
                  <a:pt x="1197" y="2912"/>
                </a:lnTo>
                <a:lnTo>
                  <a:pt x="1224" y="2968"/>
                </a:lnTo>
                <a:lnTo>
                  <a:pt x="1252" y="3018"/>
                </a:lnTo>
                <a:lnTo>
                  <a:pt x="1280" y="3061"/>
                </a:lnTo>
                <a:lnTo>
                  <a:pt x="1309" y="3098"/>
                </a:lnTo>
                <a:lnTo>
                  <a:pt x="1338" y="3130"/>
                </a:lnTo>
                <a:lnTo>
                  <a:pt x="1367" y="3154"/>
                </a:lnTo>
                <a:lnTo>
                  <a:pt x="1397" y="3172"/>
                </a:lnTo>
                <a:lnTo>
                  <a:pt x="1426" y="3182"/>
                </a:lnTo>
                <a:lnTo>
                  <a:pt x="1456" y="3186"/>
                </a:lnTo>
                <a:lnTo>
                  <a:pt x="1485" y="3182"/>
                </a:lnTo>
                <a:lnTo>
                  <a:pt x="1515" y="3172"/>
                </a:lnTo>
                <a:lnTo>
                  <a:pt x="1544" y="3154"/>
                </a:lnTo>
                <a:lnTo>
                  <a:pt x="1574" y="3130"/>
                </a:lnTo>
                <a:lnTo>
                  <a:pt x="1603" y="3098"/>
                </a:lnTo>
                <a:lnTo>
                  <a:pt x="1632" y="3061"/>
                </a:lnTo>
                <a:lnTo>
                  <a:pt x="1660" y="3018"/>
                </a:lnTo>
                <a:lnTo>
                  <a:pt x="1687" y="2968"/>
                </a:lnTo>
                <a:lnTo>
                  <a:pt x="1714" y="2912"/>
                </a:lnTo>
                <a:lnTo>
                  <a:pt x="1740" y="2851"/>
                </a:lnTo>
                <a:lnTo>
                  <a:pt x="1765" y="2783"/>
                </a:lnTo>
                <a:lnTo>
                  <a:pt x="1788" y="2712"/>
                </a:lnTo>
                <a:lnTo>
                  <a:pt x="1810" y="2634"/>
                </a:lnTo>
                <a:lnTo>
                  <a:pt x="1831" y="2552"/>
                </a:lnTo>
                <a:lnTo>
                  <a:pt x="1850" y="2465"/>
                </a:lnTo>
                <a:lnTo>
                  <a:pt x="1753" y="2428"/>
                </a:lnTo>
                <a:lnTo>
                  <a:pt x="1656" y="2388"/>
                </a:lnTo>
                <a:lnTo>
                  <a:pt x="1556" y="2344"/>
                </a:lnTo>
                <a:lnTo>
                  <a:pt x="1456" y="2296"/>
                </a:lnTo>
                <a:close/>
                <a:moveTo>
                  <a:pt x="1909" y="2042"/>
                </a:moveTo>
                <a:lnTo>
                  <a:pt x="1827" y="2093"/>
                </a:lnTo>
                <a:lnTo>
                  <a:pt x="1743" y="2143"/>
                </a:lnTo>
                <a:lnTo>
                  <a:pt x="1658" y="2191"/>
                </a:lnTo>
                <a:lnTo>
                  <a:pt x="1573" y="2236"/>
                </a:lnTo>
                <a:lnTo>
                  <a:pt x="1673" y="2282"/>
                </a:lnTo>
                <a:lnTo>
                  <a:pt x="1772" y="2323"/>
                </a:lnTo>
                <a:lnTo>
                  <a:pt x="1869" y="2362"/>
                </a:lnTo>
                <a:lnTo>
                  <a:pt x="1885" y="2259"/>
                </a:lnTo>
                <a:lnTo>
                  <a:pt x="1898" y="2153"/>
                </a:lnTo>
                <a:lnTo>
                  <a:pt x="1909" y="2042"/>
                </a:lnTo>
                <a:close/>
                <a:moveTo>
                  <a:pt x="1002" y="2042"/>
                </a:moveTo>
                <a:lnTo>
                  <a:pt x="1014" y="2153"/>
                </a:lnTo>
                <a:lnTo>
                  <a:pt x="1027" y="2259"/>
                </a:lnTo>
                <a:lnTo>
                  <a:pt x="1043" y="2362"/>
                </a:lnTo>
                <a:lnTo>
                  <a:pt x="1140" y="2323"/>
                </a:lnTo>
                <a:lnTo>
                  <a:pt x="1239" y="2282"/>
                </a:lnTo>
                <a:lnTo>
                  <a:pt x="1339" y="2236"/>
                </a:lnTo>
                <a:lnTo>
                  <a:pt x="1254" y="2191"/>
                </a:lnTo>
                <a:lnTo>
                  <a:pt x="1169" y="2143"/>
                </a:lnTo>
                <a:lnTo>
                  <a:pt x="1085" y="2093"/>
                </a:lnTo>
                <a:lnTo>
                  <a:pt x="1002" y="2042"/>
                </a:lnTo>
                <a:close/>
                <a:moveTo>
                  <a:pt x="2362" y="1715"/>
                </a:moveTo>
                <a:lnTo>
                  <a:pt x="2253" y="1802"/>
                </a:lnTo>
                <a:lnTo>
                  <a:pt x="2138" y="1888"/>
                </a:lnTo>
                <a:lnTo>
                  <a:pt x="2018" y="1971"/>
                </a:lnTo>
                <a:lnTo>
                  <a:pt x="2010" y="2080"/>
                </a:lnTo>
                <a:lnTo>
                  <a:pt x="1999" y="2188"/>
                </a:lnTo>
                <a:lnTo>
                  <a:pt x="1985" y="2293"/>
                </a:lnTo>
                <a:lnTo>
                  <a:pt x="1969" y="2397"/>
                </a:lnTo>
                <a:lnTo>
                  <a:pt x="2048" y="2423"/>
                </a:lnTo>
                <a:lnTo>
                  <a:pt x="2125" y="2445"/>
                </a:lnTo>
                <a:lnTo>
                  <a:pt x="2200" y="2464"/>
                </a:lnTo>
                <a:lnTo>
                  <a:pt x="2271" y="2480"/>
                </a:lnTo>
                <a:lnTo>
                  <a:pt x="2340" y="2492"/>
                </a:lnTo>
                <a:lnTo>
                  <a:pt x="2406" y="2502"/>
                </a:lnTo>
                <a:lnTo>
                  <a:pt x="2468" y="2508"/>
                </a:lnTo>
                <a:lnTo>
                  <a:pt x="2527" y="2509"/>
                </a:lnTo>
                <a:lnTo>
                  <a:pt x="2527" y="2509"/>
                </a:lnTo>
                <a:lnTo>
                  <a:pt x="2554" y="2509"/>
                </a:lnTo>
                <a:lnTo>
                  <a:pt x="2581" y="2508"/>
                </a:lnTo>
                <a:lnTo>
                  <a:pt x="2609" y="2505"/>
                </a:lnTo>
                <a:lnTo>
                  <a:pt x="2637" y="2500"/>
                </a:lnTo>
                <a:lnTo>
                  <a:pt x="2664" y="2495"/>
                </a:lnTo>
                <a:lnTo>
                  <a:pt x="2690" y="2487"/>
                </a:lnTo>
                <a:lnTo>
                  <a:pt x="2714" y="2478"/>
                </a:lnTo>
                <a:lnTo>
                  <a:pt x="2737" y="2466"/>
                </a:lnTo>
                <a:lnTo>
                  <a:pt x="2758" y="2452"/>
                </a:lnTo>
                <a:lnTo>
                  <a:pt x="2775" y="2435"/>
                </a:lnTo>
                <a:lnTo>
                  <a:pt x="2789" y="2416"/>
                </a:lnTo>
                <a:lnTo>
                  <a:pt x="2799" y="2392"/>
                </a:lnTo>
                <a:lnTo>
                  <a:pt x="2805" y="2365"/>
                </a:lnTo>
                <a:lnTo>
                  <a:pt x="2806" y="2336"/>
                </a:lnTo>
                <a:lnTo>
                  <a:pt x="2802" y="2304"/>
                </a:lnTo>
                <a:lnTo>
                  <a:pt x="2795" y="2269"/>
                </a:lnTo>
                <a:lnTo>
                  <a:pt x="2782" y="2232"/>
                </a:lnTo>
                <a:lnTo>
                  <a:pt x="2765" y="2193"/>
                </a:lnTo>
                <a:lnTo>
                  <a:pt x="2743" y="2152"/>
                </a:lnTo>
                <a:lnTo>
                  <a:pt x="2717" y="2109"/>
                </a:lnTo>
                <a:lnTo>
                  <a:pt x="2687" y="2064"/>
                </a:lnTo>
                <a:lnTo>
                  <a:pt x="2653" y="2018"/>
                </a:lnTo>
                <a:lnTo>
                  <a:pt x="2615" y="1970"/>
                </a:lnTo>
                <a:lnTo>
                  <a:pt x="2572" y="1921"/>
                </a:lnTo>
                <a:lnTo>
                  <a:pt x="2526" y="1870"/>
                </a:lnTo>
                <a:lnTo>
                  <a:pt x="2475" y="1820"/>
                </a:lnTo>
                <a:lnTo>
                  <a:pt x="2420" y="1768"/>
                </a:lnTo>
                <a:lnTo>
                  <a:pt x="2362" y="1715"/>
                </a:lnTo>
                <a:close/>
                <a:moveTo>
                  <a:pt x="549" y="1714"/>
                </a:moveTo>
                <a:lnTo>
                  <a:pt x="472" y="1784"/>
                </a:lnTo>
                <a:lnTo>
                  <a:pt x="401" y="1854"/>
                </a:lnTo>
                <a:lnTo>
                  <a:pt x="336" y="1923"/>
                </a:lnTo>
                <a:lnTo>
                  <a:pt x="294" y="1972"/>
                </a:lnTo>
                <a:lnTo>
                  <a:pt x="256" y="2019"/>
                </a:lnTo>
                <a:lnTo>
                  <a:pt x="223" y="2064"/>
                </a:lnTo>
                <a:lnTo>
                  <a:pt x="193" y="2109"/>
                </a:lnTo>
                <a:lnTo>
                  <a:pt x="168" y="2152"/>
                </a:lnTo>
                <a:lnTo>
                  <a:pt x="146" y="2193"/>
                </a:lnTo>
                <a:lnTo>
                  <a:pt x="129" y="2232"/>
                </a:lnTo>
                <a:lnTo>
                  <a:pt x="117" y="2268"/>
                </a:lnTo>
                <a:lnTo>
                  <a:pt x="109" y="2304"/>
                </a:lnTo>
                <a:lnTo>
                  <a:pt x="106" y="2336"/>
                </a:lnTo>
                <a:lnTo>
                  <a:pt x="107" y="2365"/>
                </a:lnTo>
                <a:lnTo>
                  <a:pt x="112" y="2392"/>
                </a:lnTo>
                <a:lnTo>
                  <a:pt x="122" y="2416"/>
                </a:lnTo>
                <a:lnTo>
                  <a:pt x="137" y="2435"/>
                </a:lnTo>
                <a:lnTo>
                  <a:pt x="154" y="2452"/>
                </a:lnTo>
                <a:lnTo>
                  <a:pt x="174" y="2466"/>
                </a:lnTo>
                <a:lnTo>
                  <a:pt x="197" y="2478"/>
                </a:lnTo>
                <a:lnTo>
                  <a:pt x="222" y="2487"/>
                </a:lnTo>
                <a:lnTo>
                  <a:pt x="249" y="2495"/>
                </a:lnTo>
                <a:lnTo>
                  <a:pt x="275" y="2500"/>
                </a:lnTo>
                <a:lnTo>
                  <a:pt x="303" y="2505"/>
                </a:lnTo>
                <a:lnTo>
                  <a:pt x="331" y="2508"/>
                </a:lnTo>
                <a:lnTo>
                  <a:pt x="358" y="2509"/>
                </a:lnTo>
                <a:lnTo>
                  <a:pt x="385" y="2509"/>
                </a:lnTo>
                <a:lnTo>
                  <a:pt x="444" y="2508"/>
                </a:lnTo>
                <a:lnTo>
                  <a:pt x="506" y="2502"/>
                </a:lnTo>
                <a:lnTo>
                  <a:pt x="572" y="2492"/>
                </a:lnTo>
                <a:lnTo>
                  <a:pt x="641" y="2480"/>
                </a:lnTo>
                <a:lnTo>
                  <a:pt x="712" y="2464"/>
                </a:lnTo>
                <a:lnTo>
                  <a:pt x="787" y="2445"/>
                </a:lnTo>
                <a:lnTo>
                  <a:pt x="864" y="2423"/>
                </a:lnTo>
                <a:lnTo>
                  <a:pt x="942" y="2397"/>
                </a:lnTo>
                <a:lnTo>
                  <a:pt x="927" y="2293"/>
                </a:lnTo>
                <a:lnTo>
                  <a:pt x="913" y="2188"/>
                </a:lnTo>
                <a:lnTo>
                  <a:pt x="902" y="2080"/>
                </a:lnTo>
                <a:lnTo>
                  <a:pt x="893" y="1971"/>
                </a:lnTo>
                <a:lnTo>
                  <a:pt x="774" y="1887"/>
                </a:lnTo>
                <a:lnTo>
                  <a:pt x="659" y="1802"/>
                </a:lnTo>
                <a:lnTo>
                  <a:pt x="549" y="1714"/>
                </a:lnTo>
                <a:close/>
                <a:moveTo>
                  <a:pt x="1456" y="1489"/>
                </a:moveTo>
                <a:lnTo>
                  <a:pt x="1424" y="1492"/>
                </a:lnTo>
                <a:lnTo>
                  <a:pt x="1395" y="1500"/>
                </a:lnTo>
                <a:lnTo>
                  <a:pt x="1368" y="1515"/>
                </a:lnTo>
                <a:lnTo>
                  <a:pt x="1345" y="1535"/>
                </a:lnTo>
                <a:lnTo>
                  <a:pt x="1327" y="1557"/>
                </a:lnTo>
                <a:lnTo>
                  <a:pt x="1312" y="1584"/>
                </a:lnTo>
                <a:lnTo>
                  <a:pt x="1303" y="1613"/>
                </a:lnTo>
                <a:lnTo>
                  <a:pt x="1300" y="1645"/>
                </a:lnTo>
                <a:lnTo>
                  <a:pt x="1303" y="1677"/>
                </a:lnTo>
                <a:lnTo>
                  <a:pt x="1312" y="1707"/>
                </a:lnTo>
                <a:lnTo>
                  <a:pt x="1327" y="1733"/>
                </a:lnTo>
                <a:lnTo>
                  <a:pt x="1345" y="1756"/>
                </a:lnTo>
                <a:lnTo>
                  <a:pt x="1368" y="1775"/>
                </a:lnTo>
                <a:lnTo>
                  <a:pt x="1395" y="1790"/>
                </a:lnTo>
                <a:lnTo>
                  <a:pt x="1424" y="1799"/>
                </a:lnTo>
                <a:lnTo>
                  <a:pt x="1456" y="1802"/>
                </a:lnTo>
                <a:lnTo>
                  <a:pt x="1487" y="1799"/>
                </a:lnTo>
                <a:lnTo>
                  <a:pt x="1517" y="1790"/>
                </a:lnTo>
                <a:lnTo>
                  <a:pt x="1543" y="1775"/>
                </a:lnTo>
                <a:lnTo>
                  <a:pt x="1567" y="1756"/>
                </a:lnTo>
                <a:lnTo>
                  <a:pt x="1585" y="1733"/>
                </a:lnTo>
                <a:lnTo>
                  <a:pt x="1600" y="1707"/>
                </a:lnTo>
                <a:lnTo>
                  <a:pt x="1609" y="1677"/>
                </a:lnTo>
                <a:lnTo>
                  <a:pt x="1612" y="1645"/>
                </a:lnTo>
                <a:lnTo>
                  <a:pt x="1609" y="1613"/>
                </a:lnTo>
                <a:lnTo>
                  <a:pt x="1600" y="1584"/>
                </a:lnTo>
                <a:lnTo>
                  <a:pt x="1585" y="1557"/>
                </a:lnTo>
                <a:lnTo>
                  <a:pt x="1567" y="1535"/>
                </a:lnTo>
                <a:lnTo>
                  <a:pt x="1543" y="1515"/>
                </a:lnTo>
                <a:lnTo>
                  <a:pt x="1517" y="1500"/>
                </a:lnTo>
                <a:lnTo>
                  <a:pt x="1487" y="1492"/>
                </a:lnTo>
                <a:lnTo>
                  <a:pt x="1456" y="1489"/>
                </a:lnTo>
                <a:close/>
                <a:moveTo>
                  <a:pt x="2026" y="1452"/>
                </a:moveTo>
                <a:lnTo>
                  <a:pt x="2029" y="1548"/>
                </a:lnTo>
                <a:lnTo>
                  <a:pt x="2030" y="1645"/>
                </a:lnTo>
                <a:lnTo>
                  <a:pt x="2029" y="1742"/>
                </a:lnTo>
                <a:lnTo>
                  <a:pt x="2026" y="1839"/>
                </a:lnTo>
                <a:lnTo>
                  <a:pt x="2116" y="1774"/>
                </a:lnTo>
                <a:lnTo>
                  <a:pt x="2202" y="1710"/>
                </a:lnTo>
                <a:lnTo>
                  <a:pt x="2281" y="1645"/>
                </a:lnTo>
                <a:lnTo>
                  <a:pt x="2202" y="1581"/>
                </a:lnTo>
                <a:lnTo>
                  <a:pt x="2116" y="1516"/>
                </a:lnTo>
                <a:lnTo>
                  <a:pt x="2026" y="1452"/>
                </a:lnTo>
                <a:close/>
                <a:moveTo>
                  <a:pt x="885" y="1452"/>
                </a:moveTo>
                <a:lnTo>
                  <a:pt x="796" y="1515"/>
                </a:lnTo>
                <a:lnTo>
                  <a:pt x="711" y="1580"/>
                </a:lnTo>
                <a:lnTo>
                  <a:pt x="630" y="1644"/>
                </a:lnTo>
                <a:lnTo>
                  <a:pt x="710" y="1710"/>
                </a:lnTo>
                <a:lnTo>
                  <a:pt x="795" y="1774"/>
                </a:lnTo>
                <a:lnTo>
                  <a:pt x="885" y="1839"/>
                </a:lnTo>
                <a:lnTo>
                  <a:pt x="883" y="1742"/>
                </a:lnTo>
                <a:lnTo>
                  <a:pt x="881" y="1645"/>
                </a:lnTo>
                <a:lnTo>
                  <a:pt x="883" y="1548"/>
                </a:lnTo>
                <a:lnTo>
                  <a:pt x="885" y="1452"/>
                </a:lnTo>
                <a:close/>
                <a:moveTo>
                  <a:pt x="1456" y="1384"/>
                </a:moveTo>
                <a:lnTo>
                  <a:pt x="1494" y="1387"/>
                </a:lnTo>
                <a:lnTo>
                  <a:pt x="1532" y="1395"/>
                </a:lnTo>
                <a:lnTo>
                  <a:pt x="1566" y="1408"/>
                </a:lnTo>
                <a:lnTo>
                  <a:pt x="1598" y="1426"/>
                </a:lnTo>
                <a:lnTo>
                  <a:pt x="1627" y="1449"/>
                </a:lnTo>
                <a:lnTo>
                  <a:pt x="1653" y="1474"/>
                </a:lnTo>
                <a:lnTo>
                  <a:pt x="1675" y="1504"/>
                </a:lnTo>
                <a:lnTo>
                  <a:pt x="1692" y="1536"/>
                </a:lnTo>
                <a:lnTo>
                  <a:pt x="1706" y="1570"/>
                </a:lnTo>
                <a:lnTo>
                  <a:pt x="1714" y="1607"/>
                </a:lnTo>
                <a:lnTo>
                  <a:pt x="1717" y="1645"/>
                </a:lnTo>
                <a:lnTo>
                  <a:pt x="1714" y="1684"/>
                </a:lnTo>
                <a:lnTo>
                  <a:pt x="1706" y="1721"/>
                </a:lnTo>
                <a:lnTo>
                  <a:pt x="1692" y="1755"/>
                </a:lnTo>
                <a:lnTo>
                  <a:pt x="1675" y="1787"/>
                </a:lnTo>
                <a:lnTo>
                  <a:pt x="1653" y="1816"/>
                </a:lnTo>
                <a:lnTo>
                  <a:pt x="1627" y="1842"/>
                </a:lnTo>
                <a:lnTo>
                  <a:pt x="1598" y="1864"/>
                </a:lnTo>
                <a:lnTo>
                  <a:pt x="1566" y="1882"/>
                </a:lnTo>
                <a:lnTo>
                  <a:pt x="1532" y="1895"/>
                </a:lnTo>
                <a:lnTo>
                  <a:pt x="1494" y="1904"/>
                </a:lnTo>
                <a:lnTo>
                  <a:pt x="1456" y="1907"/>
                </a:lnTo>
                <a:lnTo>
                  <a:pt x="1418" y="1904"/>
                </a:lnTo>
                <a:lnTo>
                  <a:pt x="1380" y="1895"/>
                </a:lnTo>
                <a:lnTo>
                  <a:pt x="1346" y="1882"/>
                </a:lnTo>
                <a:lnTo>
                  <a:pt x="1314" y="1864"/>
                </a:lnTo>
                <a:lnTo>
                  <a:pt x="1285" y="1842"/>
                </a:lnTo>
                <a:lnTo>
                  <a:pt x="1259" y="1816"/>
                </a:lnTo>
                <a:lnTo>
                  <a:pt x="1238" y="1787"/>
                </a:lnTo>
                <a:lnTo>
                  <a:pt x="1219" y="1755"/>
                </a:lnTo>
                <a:lnTo>
                  <a:pt x="1206" y="1721"/>
                </a:lnTo>
                <a:lnTo>
                  <a:pt x="1198" y="1684"/>
                </a:lnTo>
                <a:lnTo>
                  <a:pt x="1195" y="1645"/>
                </a:lnTo>
                <a:lnTo>
                  <a:pt x="1198" y="1607"/>
                </a:lnTo>
                <a:lnTo>
                  <a:pt x="1206" y="1570"/>
                </a:lnTo>
                <a:lnTo>
                  <a:pt x="1219" y="1536"/>
                </a:lnTo>
                <a:lnTo>
                  <a:pt x="1238" y="1504"/>
                </a:lnTo>
                <a:lnTo>
                  <a:pt x="1259" y="1474"/>
                </a:lnTo>
                <a:lnTo>
                  <a:pt x="1285" y="1449"/>
                </a:lnTo>
                <a:lnTo>
                  <a:pt x="1314" y="1426"/>
                </a:lnTo>
                <a:lnTo>
                  <a:pt x="1346" y="1408"/>
                </a:lnTo>
                <a:lnTo>
                  <a:pt x="1380" y="1395"/>
                </a:lnTo>
                <a:lnTo>
                  <a:pt x="1418" y="1387"/>
                </a:lnTo>
                <a:lnTo>
                  <a:pt x="1456" y="1384"/>
                </a:lnTo>
                <a:close/>
                <a:moveTo>
                  <a:pt x="1456" y="1112"/>
                </a:moveTo>
                <a:lnTo>
                  <a:pt x="1339" y="1173"/>
                </a:lnTo>
                <a:lnTo>
                  <a:pt x="1221" y="1238"/>
                </a:lnTo>
                <a:lnTo>
                  <a:pt x="1105" y="1308"/>
                </a:lnTo>
                <a:lnTo>
                  <a:pt x="993" y="1378"/>
                </a:lnTo>
                <a:lnTo>
                  <a:pt x="990" y="1465"/>
                </a:lnTo>
                <a:lnTo>
                  <a:pt x="987" y="1554"/>
                </a:lnTo>
                <a:lnTo>
                  <a:pt x="986" y="1645"/>
                </a:lnTo>
                <a:lnTo>
                  <a:pt x="987" y="1736"/>
                </a:lnTo>
                <a:lnTo>
                  <a:pt x="990" y="1825"/>
                </a:lnTo>
                <a:lnTo>
                  <a:pt x="993" y="1912"/>
                </a:lnTo>
                <a:lnTo>
                  <a:pt x="1067" y="1958"/>
                </a:lnTo>
                <a:lnTo>
                  <a:pt x="1142" y="2006"/>
                </a:lnTo>
                <a:lnTo>
                  <a:pt x="1221" y="2053"/>
                </a:lnTo>
                <a:lnTo>
                  <a:pt x="1339" y="2118"/>
                </a:lnTo>
                <a:lnTo>
                  <a:pt x="1456" y="2179"/>
                </a:lnTo>
                <a:lnTo>
                  <a:pt x="1573" y="2118"/>
                </a:lnTo>
                <a:lnTo>
                  <a:pt x="1691" y="2053"/>
                </a:lnTo>
                <a:lnTo>
                  <a:pt x="1769" y="2006"/>
                </a:lnTo>
                <a:lnTo>
                  <a:pt x="1844" y="1958"/>
                </a:lnTo>
                <a:lnTo>
                  <a:pt x="1918" y="1912"/>
                </a:lnTo>
                <a:lnTo>
                  <a:pt x="1924" y="1781"/>
                </a:lnTo>
                <a:lnTo>
                  <a:pt x="1925" y="1645"/>
                </a:lnTo>
                <a:lnTo>
                  <a:pt x="1925" y="1554"/>
                </a:lnTo>
                <a:lnTo>
                  <a:pt x="1922" y="1465"/>
                </a:lnTo>
                <a:lnTo>
                  <a:pt x="1918" y="1379"/>
                </a:lnTo>
                <a:lnTo>
                  <a:pt x="1845" y="1331"/>
                </a:lnTo>
                <a:lnTo>
                  <a:pt x="1770" y="1285"/>
                </a:lnTo>
                <a:lnTo>
                  <a:pt x="1691" y="1238"/>
                </a:lnTo>
                <a:lnTo>
                  <a:pt x="1573" y="1173"/>
                </a:lnTo>
                <a:lnTo>
                  <a:pt x="1456" y="1112"/>
                </a:lnTo>
                <a:close/>
                <a:moveTo>
                  <a:pt x="1869" y="929"/>
                </a:moveTo>
                <a:lnTo>
                  <a:pt x="1772" y="967"/>
                </a:lnTo>
                <a:lnTo>
                  <a:pt x="1673" y="1009"/>
                </a:lnTo>
                <a:lnTo>
                  <a:pt x="1573" y="1054"/>
                </a:lnTo>
                <a:lnTo>
                  <a:pt x="1658" y="1100"/>
                </a:lnTo>
                <a:lnTo>
                  <a:pt x="1743" y="1148"/>
                </a:lnTo>
                <a:lnTo>
                  <a:pt x="1827" y="1197"/>
                </a:lnTo>
                <a:lnTo>
                  <a:pt x="1909" y="1249"/>
                </a:lnTo>
                <a:lnTo>
                  <a:pt x="1898" y="1138"/>
                </a:lnTo>
                <a:lnTo>
                  <a:pt x="1885" y="1031"/>
                </a:lnTo>
                <a:lnTo>
                  <a:pt x="1869" y="929"/>
                </a:lnTo>
                <a:close/>
                <a:moveTo>
                  <a:pt x="1043" y="929"/>
                </a:moveTo>
                <a:lnTo>
                  <a:pt x="1027" y="1031"/>
                </a:lnTo>
                <a:lnTo>
                  <a:pt x="1014" y="1138"/>
                </a:lnTo>
                <a:lnTo>
                  <a:pt x="1002" y="1249"/>
                </a:lnTo>
                <a:lnTo>
                  <a:pt x="1085" y="1198"/>
                </a:lnTo>
                <a:lnTo>
                  <a:pt x="1169" y="1148"/>
                </a:lnTo>
                <a:lnTo>
                  <a:pt x="1254" y="1100"/>
                </a:lnTo>
                <a:lnTo>
                  <a:pt x="1339" y="1054"/>
                </a:lnTo>
                <a:lnTo>
                  <a:pt x="1239" y="1009"/>
                </a:lnTo>
                <a:lnTo>
                  <a:pt x="1140" y="967"/>
                </a:lnTo>
                <a:lnTo>
                  <a:pt x="1043" y="929"/>
                </a:lnTo>
                <a:close/>
                <a:moveTo>
                  <a:pt x="2527" y="781"/>
                </a:moveTo>
                <a:lnTo>
                  <a:pt x="2468" y="783"/>
                </a:lnTo>
                <a:lnTo>
                  <a:pt x="2406" y="788"/>
                </a:lnTo>
                <a:lnTo>
                  <a:pt x="2340" y="798"/>
                </a:lnTo>
                <a:lnTo>
                  <a:pt x="2271" y="810"/>
                </a:lnTo>
                <a:lnTo>
                  <a:pt x="2200" y="827"/>
                </a:lnTo>
                <a:lnTo>
                  <a:pt x="2125" y="845"/>
                </a:lnTo>
                <a:lnTo>
                  <a:pt x="2048" y="868"/>
                </a:lnTo>
                <a:lnTo>
                  <a:pt x="1969" y="893"/>
                </a:lnTo>
                <a:lnTo>
                  <a:pt x="1985" y="997"/>
                </a:lnTo>
                <a:lnTo>
                  <a:pt x="1999" y="1102"/>
                </a:lnTo>
                <a:lnTo>
                  <a:pt x="2010" y="1210"/>
                </a:lnTo>
                <a:lnTo>
                  <a:pt x="2018" y="1320"/>
                </a:lnTo>
                <a:lnTo>
                  <a:pt x="2138" y="1403"/>
                </a:lnTo>
                <a:lnTo>
                  <a:pt x="2253" y="1489"/>
                </a:lnTo>
                <a:lnTo>
                  <a:pt x="2362" y="1576"/>
                </a:lnTo>
                <a:lnTo>
                  <a:pt x="2420" y="1523"/>
                </a:lnTo>
                <a:lnTo>
                  <a:pt x="2475" y="1471"/>
                </a:lnTo>
                <a:lnTo>
                  <a:pt x="2526" y="1420"/>
                </a:lnTo>
                <a:lnTo>
                  <a:pt x="2571" y="1370"/>
                </a:lnTo>
                <a:lnTo>
                  <a:pt x="2615" y="1320"/>
                </a:lnTo>
                <a:lnTo>
                  <a:pt x="2653" y="1272"/>
                </a:lnTo>
                <a:lnTo>
                  <a:pt x="2687" y="1227"/>
                </a:lnTo>
                <a:lnTo>
                  <a:pt x="2717" y="1181"/>
                </a:lnTo>
                <a:lnTo>
                  <a:pt x="2743" y="1139"/>
                </a:lnTo>
                <a:lnTo>
                  <a:pt x="2765" y="1097"/>
                </a:lnTo>
                <a:lnTo>
                  <a:pt x="2782" y="1059"/>
                </a:lnTo>
                <a:lnTo>
                  <a:pt x="2795" y="1022"/>
                </a:lnTo>
                <a:lnTo>
                  <a:pt x="2802" y="987"/>
                </a:lnTo>
                <a:lnTo>
                  <a:pt x="2806" y="955"/>
                </a:lnTo>
                <a:lnTo>
                  <a:pt x="2805" y="925"/>
                </a:lnTo>
                <a:lnTo>
                  <a:pt x="2799" y="898"/>
                </a:lnTo>
                <a:lnTo>
                  <a:pt x="2789" y="874"/>
                </a:lnTo>
                <a:lnTo>
                  <a:pt x="2775" y="856"/>
                </a:lnTo>
                <a:lnTo>
                  <a:pt x="2758" y="838"/>
                </a:lnTo>
                <a:lnTo>
                  <a:pt x="2737" y="825"/>
                </a:lnTo>
                <a:lnTo>
                  <a:pt x="2714" y="812"/>
                </a:lnTo>
                <a:lnTo>
                  <a:pt x="2690" y="803"/>
                </a:lnTo>
                <a:lnTo>
                  <a:pt x="2664" y="796"/>
                </a:lnTo>
                <a:lnTo>
                  <a:pt x="2637" y="789"/>
                </a:lnTo>
                <a:lnTo>
                  <a:pt x="2609" y="786"/>
                </a:lnTo>
                <a:lnTo>
                  <a:pt x="2581" y="783"/>
                </a:lnTo>
                <a:lnTo>
                  <a:pt x="2554" y="782"/>
                </a:lnTo>
                <a:lnTo>
                  <a:pt x="2527" y="781"/>
                </a:lnTo>
                <a:close/>
                <a:moveTo>
                  <a:pt x="385" y="781"/>
                </a:moveTo>
                <a:lnTo>
                  <a:pt x="358" y="782"/>
                </a:lnTo>
                <a:lnTo>
                  <a:pt x="331" y="783"/>
                </a:lnTo>
                <a:lnTo>
                  <a:pt x="303" y="786"/>
                </a:lnTo>
                <a:lnTo>
                  <a:pt x="275" y="789"/>
                </a:lnTo>
                <a:lnTo>
                  <a:pt x="249" y="796"/>
                </a:lnTo>
                <a:lnTo>
                  <a:pt x="222" y="803"/>
                </a:lnTo>
                <a:lnTo>
                  <a:pt x="197" y="812"/>
                </a:lnTo>
                <a:lnTo>
                  <a:pt x="174" y="825"/>
                </a:lnTo>
                <a:lnTo>
                  <a:pt x="154" y="838"/>
                </a:lnTo>
                <a:lnTo>
                  <a:pt x="137" y="856"/>
                </a:lnTo>
                <a:lnTo>
                  <a:pt x="122" y="874"/>
                </a:lnTo>
                <a:lnTo>
                  <a:pt x="112" y="898"/>
                </a:lnTo>
                <a:lnTo>
                  <a:pt x="107" y="925"/>
                </a:lnTo>
                <a:lnTo>
                  <a:pt x="106" y="955"/>
                </a:lnTo>
                <a:lnTo>
                  <a:pt x="109" y="987"/>
                </a:lnTo>
                <a:lnTo>
                  <a:pt x="117" y="1022"/>
                </a:lnTo>
                <a:lnTo>
                  <a:pt x="129" y="1059"/>
                </a:lnTo>
                <a:lnTo>
                  <a:pt x="147" y="1097"/>
                </a:lnTo>
                <a:lnTo>
                  <a:pt x="169" y="1139"/>
                </a:lnTo>
                <a:lnTo>
                  <a:pt x="195" y="1181"/>
                </a:lnTo>
                <a:lnTo>
                  <a:pt x="225" y="1227"/>
                </a:lnTo>
                <a:lnTo>
                  <a:pt x="259" y="1272"/>
                </a:lnTo>
                <a:lnTo>
                  <a:pt x="297" y="1320"/>
                </a:lnTo>
                <a:lnTo>
                  <a:pt x="340" y="1370"/>
                </a:lnTo>
                <a:lnTo>
                  <a:pt x="386" y="1420"/>
                </a:lnTo>
                <a:lnTo>
                  <a:pt x="437" y="1471"/>
                </a:lnTo>
                <a:lnTo>
                  <a:pt x="491" y="1523"/>
                </a:lnTo>
                <a:lnTo>
                  <a:pt x="549" y="1576"/>
                </a:lnTo>
                <a:lnTo>
                  <a:pt x="658" y="1489"/>
                </a:lnTo>
                <a:lnTo>
                  <a:pt x="772" y="1404"/>
                </a:lnTo>
                <a:lnTo>
                  <a:pt x="893" y="1319"/>
                </a:lnTo>
                <a:lnTo>
                  <a:pt x="902" y="1210"/>
                </a:lnTo>
                <a:lnTo>
                  <a:pt x="913" y="1102"/>
                </a:lnTo>
                <a:lnTo>
                  <a:pt x="927" y="997"/>
                </a:lnTo>
                <a:lnTo>
                  <a:pt x="942" y="893"/>
                </a:lnTo>
                <a:lnTo>
                  <a:pt x="864" y="868"/>
                </a:lnTo>
                <a:lnTo>
                  <a:pt x="787" y="845"/>
                </a:lnTo>
                <a:lnTo>
                  <a:pt x="712" y="827"/>
                </a:lnTo>
                <a:lnTo>
                  <a:pt x="641" y="810"/>
                </a:lnTo>
                <a:lnTo>
                  <a:pt x="572" y="798"/>
                </a:lnTo>
                <a:lnTo>
                  <a:pt x="506" y="788"/>
                </a:lnTo>
                <a:lnTo>
                  <a:pt x="443" y="783"/>
                </a:lnTo>
                <a:lnTo>
                  <a:pt x="385" y="781"/>
                </a:lnTo>
                <a:close/>
                <a:moveTo>
                  <a:pt x="1456" y="104"/>
                </a:moveTo>
                <a:lnTo>
                  <a:pt x="1426" y="108"/>
                </a:lnTo>
                <a:lnTo>
                  <a:pt x="1397" y="119"/>
                </a:lnTo>
                <a:lnTo>
                  <a:pt x="1367" y="137"/>
                </a:lnTo>
                <a:lnTo>
                  <a:pt x="1338" y="161"/>
                </a:lnTo>
                <a:lnTo>
                  <a:pt x="1309" y="193"/>
                </a:lnTo>
                <a:lnTo>
                  <a:pt x="1280" y="230"/>
                </a:lnTo>
                <a:lnTo>
                  <a:pt x="1252" y="273"/>
                </a:lnTo>
                <a:lnTo>
                  <a:pt x="1224" y="323"/>
                </a:lnTo>
                <a:lnTo>
                  <a:pt x="1197" y="379"/>
                </a:lnTo>
                <a:lnTo>
                  <a:pt x="1172" y="440"/>
                </a:lnTo>
                <a:lnTo>
                  <a:pt x="1147" y="507"/>
                </a:lnTo>
                <a:lnTo>
                  <a:pt x="1124" y="579"/>
                </a:lnTo>
                <a:lnTo>
                  <a:pt x="1102" y="656"/>
                </a:lnTo>
                <a:lnTo>
                  <a:pt x="1081" y="739"/>
                </a:lnTo>
                <a:lnTo>
                  <a:pt x="1061" y="826"/>
                </a:lnTo>
                <a:lnTo>
                  <a:pt x="1158" y="862"/>
                </a:lnTo>
                <a:lnTo>
                  <a:pt x="1256" y="902"/>
                </a:lnTo>
                <a:lnTo>
                  <a:pt x="1356" y="947"/>
                </a:lnTo>
                <a:lnTo>
                  <a:pt x="1456" y="995"/>
                </a:lnTo>
                <a:lnTo>
                  <a:pt x="1556" y="947"/>
                </a:lnTo>
                <a:lnTo>
                  <a:pt x="1656" y="902"/>
                </a:lnTo>
                <a:lnTo>
                  <a:pt x="1753" y="862"/>
                </a:lnTo>
                <a:lnTo>
                  <a:pt x="1850" y="826"/>
                </a:lnTo>
                <a:lnTo>
                  <a:pt x="1831" y="739"/>
                </a:lnTo>
                <a:lnTo>
                  <a:pt x="1810" y="656"/>
                </a:lnTo>
                <a:lnTo>
                  <a:pt x="1788" y="579"/>
                </a:lnTo>
                <a:lnTo>
                  <a:pt x="1765" y="507"/>
                </a:lnTo>
                <a:lnTo>
                  <a:pt x="1740" y="440"/>
                </a:lnTo>
                <a:lnTo>
                  <a:pt x="1714" y="379"/>
                </a:lnTo>
                <a:lnTo>
                  <a:pt x="1687" y="323"/>
                </a:lnTo>
                <a:lnTo>
                  <a:pt x="1660" y="273"/>
                </a:lnTo>
                <a:lnTo>
                  <a:pt x="1632" y="230"/>
                </a:lnTo>
                <a:lnTo>
                  <a:pt x="1603" y="193"/>
                </a:lnTo>
                <a:lnTo>
                  <a:pt x="1574" y="161"/>
                </a:lnTo>
                <a:lnTo>
                  <a:pt x="1544" y="137"/>
                </a:lnTo>
                <a:lnTo>
                  <a:pt x="1515" y="119"/>
                </a:lnTo>
                <a:lnTo>
                  <a:pt x="1485" y="108"/>
                </a:lnTo>
                <a:lnTo>
                  <a:pt x="1456" y="104"/>
                </a:lnTo>
                <a:close/>
                <a:moveTo>
                  <a:pt x="1456" y="0"/>
                </a:moveTo>
                <a:lnTo>
                  <a:pt x="1494" y="3"/>
                </a:lnTo>
                <a:lnTo>
                  <a:pt x="1532" y="12"/>
                </a:lnTo>
                <a:lnTo>
                  <a:pt x="1568" y="28"/>
                </a:lnTo>
                <a:lnTo>
                  <a:pt x="1603" y="47"/>
                </a:lnTo>
                <a:lnTo>
                  <a:pt x="1636" y="73"/>
                </a:lnTo>
                <a:lnTo>
                  <a:pt x="1668" y="104"/>
                </a:lnTo>
                <a:lnTo>
                  <a:pt x="1699" y="141"/>
                </a:lnTo>
                <a:lnTo>
                  <a:pt x="1729" y="181"/>
                </a:lnTo>
                <a:lnTo>
                  <a:pt x="1757" y="226"/>
                </a:lnTo>
                <a:lnTo>
                  <a:pt x="1784" y="275"/>
                </a:lnTo>
                <a:lnTo>
                  <a:pt x="1809" y="328"/>
                </a:lnTo>
                <a:lnTo>
                  <a:pt x="1834" y="385"/>
                </a:lnTo>
                <a:lnTo>
                  <a:pt x="1857" y="445"/>
                </a:lnTo>
                <a:lnTo>
                  <a:pt x="1877" y="509"/>
                </a:lnTo>
                <a:lnTo>
                  <a:pt x="1898" y="575"/>
                </a:lnTo>
                <a:lnTo>
                  <a:pt x="1917" y="644"/>
                </a:lnTo>
                <a:lnTo>
                  <a:pt x="1933" y="716"/>
                </a:lnTo>
                <a:lnTo>
                  <a:pt x="1950" y="790"/>
                </a:lnTo>
                <a:lnTo>
                  <a:pt x="2031" y="765"/>
                </a:lnTo>
                <a:lnTo>
                  <a:pt x="2111" y="742"/>
                </a:lnTo>
                <a:lnTo>
                  <a:pt x="2187" y="722"/>
                </a:lnTo>
                <a:lnTo>
                  <a:pt x="2262" y="707"/>
                </a:lnTo>
                <a:lnTo>
                  <a:pt x="2333" y="694"/>
                </a:lnTo>
                <a:lnTo>
                  <a:pt x="2400" y="685"/>
                </a:lnTo>
                <a:lnTo>
                  <a:pt x="2466" y="679"/>
                </a:lnTo>
                <a:lnTo>
                  <a:pt x="2527" y="678"/>
                </a:lnTo>
                <a:lnTo>
                  <a:pt x="2575" y="679"/>
                </a:lnTo>
                <a:lnTo>
                  <a:pt x="2620" y="683"/>
                </a:lnTo>
                <a:lnTo>
                  <a:pt x="2660" y="689"/>
                </a:lnTo>
                <a:lnTo>
                  <a:pt x="2697" y="697"/>
                </a:lnTo>
                <a:lnTo>
                  <a:pt x="2730" y="707"/>
                </a:lnTo>
                <a:lnTo>
                  <a:pt x="2759" y="719"/>
                </a:lnTo>
                <a:lnTo>
                  <a:pt x="2785" y="731"/>
                </a:lnTo>
                <a:lnTo>
                  <a:pt x="2807" y="746"/>
                </a:lnTo>
                <a:lnTo>
                  <a:pt x="2826" y="760"/>
                </a:lnTo>
                <a:lnTo>
                  <a:pt x="2844" y="776"/>
                </a:lnTo>
                <a:lnTo>
                  <a:pt x="2858" y="792"/>
                </a:lnTo>
                <a:lnTo>
                  <a:pt x="2870" y="807"/>
                </a:lnTo>
                <a:lnTo>
                  <a:pt x="2880" y="823"/>
                </a:lnTo>
                <a:lnTo>
                  <a:pt x="2897" y="858"/>
                </a:lnTo>
                <a:lnTo>
                  <a:pt x="2907" y="895"/>
                </a:lnTo>
                <a:lnTo>
                  <a:pt x="2912" y="934"/>
                </a:lnTo>
                <a:lnTo>
                  <a:pt x="2912" y="974"/>
                </a:lnTo>
                <a:lnTo>
                  <a:pt x="2906" y="1015"/>
                </a:lnTo>
                <a:lnTo>
                  <a:pt x="2895" y="1059"/>
                </a:lnTo>
                <a:lnTo>
                  <a:pt x="2880" y="1103"/>
                </a:lnTo>
                <a:lnTo>
                  <a:pt x="2859" y="1150"/>
                </a:lnTo>
                <a:lnTo>
                  <a:pt x="2834" y="1197"/>
                </a:lnTo>
                <a:lnTo>
                  <a:pt x="2805" y="1244"/>
                </a:lnTo>
                <a:lnTo>
                  <a:pt x="2772" y="1293"/>
                </a:lnTo>
                <a:lnTo>
                  <a:pt x="2736" y="1342"/>
                </a:lnTo>
                <a:lnTo>
                  <a:pt x="2695" y="1393"/>
                </a:lnTo>
                <a:lnTo>
                  <a:pt x="2651" y="1442"/>
                </a:lnTo>
                <a:lnTo>
                  <a:pt x="2603" y="1493"/>
                </a:lnTo>
                <a:lnTo>
                  <a:pt x="2553" y="1544"/>
                </a:lnTo>
                <a:lnTo>
                  <a:pt x="2500" y="1595"/>
                </a:lnTo>
                <a:lnTo>
                  <a:pt x="2443" y="1645"/>
                </a:lnTo>
                <a:lnTo>
                  <a:pt x="2500" y="1696"/>
                </a:lnTo>
                <a:lnTo>
                  <a:pt x="2553" y="1747"/>
                </a:lnTo>
                <a:lnTo>
                  <a:pt x="2603" y="1798"/>
                </a:lnTo>
                <a:lnTo>
                  <a:pt x="2651" y="1849"/>
                </a:lnTo>
                <a:lnTo>
                  <a:pt x="2696" y="1898"/>
                </a:lnTo>
                <a:lnTo>
                  <a:pt x="2736" y="1948"/>
                </a:lnTo>
                <a:lnTo>
                  <a:pt x="2773" y="1998"/>
                </a:lnTo>
                <a:lnTo>
                  <a:pt x="2806" y="2047"/>
                </a:lnTo>
                <a:lnTo>
                  <a:pt x="2835" y="2094"/>
                </a:lnTo>
                <a:lnTo>
                  <a:pt x="2859" y="2141"/>
                </a:lnTo>
                <a:lnTo>
                  <a:pt x="2880" y="2186"/>
                </a:lnTo>
                <a:lnTo>
                  <a:pt x="2895" y="2231"/>
                </a:lnTo>
                <a:lnTo>
                  <a:pt x="2906" y="2275"/>
                </a:lnTo>
                <a:lnTo>
                  <a:pt x="2912" y="2317"/>
                </a:lnTo>
                <a:lnTo>
                  <a:pt x="2912" y="2357"/>
                </a:lnTo>
                <a:lnTo>
                  <a:pt x="2907" y="2396"/>
                </a:lnTo>
                <a:lnTo>
                  <a:pt x="2897" y="2433"/>
                </a:lnTo>
                <a:lnTo>
                  <a:pt x="2880" y="2468"/>
                </a:lnTo>
                <a:lnTo>
                  <a:pt x="2870" y="2484"/>
                </a:lnTo>
                <a:lnTo>
                  <a:pt x="2858" y="2499"/>
                </a:lnTo>
                <a:lnTo>
                  <a:pt x="2844" y="2515"/>
                </a:lnTo>
                <a:lnTo>
                  <a:pt x="2827" y="2531"/>
                </a:lnTo>
                <a:lnTo>
                  <a:pt x="2807" y="2545"/>
                </a:lnTo>
                <a:lnTo>
                  <a:pt x="2785" y="2560"/>
                </a:lnTo>
                <a:lnTo>
                  <a:pt x="2759" y="2572"/>
                </a:lnTo>
                <a:lnTo>
                  <a:pt x="2730" y="2583"/>
                </a:lnTo>
                <a:lnTo>
                  <a:pt x="2698" y="2594"/>
                </a:lnTo>
                <a:lnTo>
                  <a:pt x="2660" y="2602"/>
                </a:lnTo>
                <a:lnTo>
                  <a:pt x="2620" y="2608"/>
                </a:lnTo>
                <a:lnTo>
                  <a:pt x="2575" y="2612"/>
                </a:lnTo>
                <a:lnTo>
                  <a:pt x="2527" y="2613"/>
                </a:lnTo>
                <a:lnTo>
                  <a:pt x="2466" y="2611"/>
                </a:lnTo>
                <a:lnTo>
                  <a:pt x="2400" y="2606"/>
                </a:lnTo>
                <a:lnTo>
                  <a:pt x="2332" y="2597"/>
                </a:lnTo>
                <a:lnTo>
                  <a:pt x="2261" y="2584"/>
                </a:lnTo>
                <a:lnTo>
                  <a:pt x="2187" y="2568"/>
                </a:lnTo>
                <a:lnTo>
                  <a:pt x="2111" y="2548"/>
                </a:lnTo>
                <a:lnTo>
                  <a:pt x="2031" y="2526"/>
                </a:lnTo>
                <a:lnTo>
                  <a:pt x="1950" y="2500"/>
                </a:lnTo>
                <a:lnTo>
                  <a:pt x="1933" y="2574"/>
                </a:lnTo>
                <a:lnTo>
                  <a:pt x="1917" y="2646"/>
                </a:lnTo>
                <a:lnTo>
                  <a:pt x="1898" y="2715"/>
                </a:lnTo>
                <a:lnTo>
                  <a:pt x="1877" y="2781"/>
                </a:lnTo>
                <a:lnTo>
                  <a:pt x="1857" y="2846"/>
                </a:lnTo>
                <a:lnTo>
                  <a:pt x="1834" y="2906"/>
                </a:lnTo>
                <a:lnTo>
                  <a:pt x="1809" y="2963"/>
                </a:lnTo>
                <a:lnTo>
                  <a:pt x="1784" y="3016"/>
                </a:lnTo>
                <a:lnTo>
                  <a:pt x="1757" y="3064"/>
                </a:lnTo>
                <a:lnTo>
                  <a:pt x="1729" y="3110"/>
                </a:lnTo>
                <a:lnTo>
                  <a:pt x="1699" y="3150"/>
                </a:lnTo>
                <a:lnTo>
                  <a:pt x="1668" y="3186"/>
                </a:lnTo>
                <a:lnTo>
                  <a:pt x="1636" y="3217"/>
                </a:lnTo>
                <a:lnTo>
                  <a:pt x="1603" y="3243"/>
                </a:lnTo>
                <a:lnTo>
                  <a:pt x="1568" y="3263"/>
                </a:lnTo>
                <a:lnTo>
                  <a:pt x="1532" y="3278"/>
                </a:lnTo>
                <a:lnTo>
                  <a:pt x="1494" y="3287"/>
                </a:lnTo>
                <a:lnTo>
                  <a:pt x="1456" y="3290"/>
                </a:lnTo>
                <a:lnTo>
                  <a:pt x="1417" y="3287"/>
                </a:lnTo>
                <a:lnTo>
                  <a:pt x="1379" y="3278"/>
                </a:lnTo>
                <a:lnTo>
                  <a:pt x="1344" y="3263"/>
                </a:lnTo>
                <a:lnTo>
                  <a:pt x="1309" y="3243"/>
                </a:lnTo>
                <a:lnTo>
                  <a:pt x="1276" y="3217"/>
                </a:lnTo>
                <a:lnTo>
                  <a:pt x="1244" y="3186"/>
                </a:lnTo>
                <a:lnTo>
                  <a:pt x="1213" y="3150"/>
                </a:lnTo>
                <a:lnTo>
                  <a:pt x="1183" y="3110"/>
                </a:lnTo>
                <a:lnTo>
                  <a:pt x="1155" y="3064"/>
                </a:lnTo>
                <a:lnTo>
                  <a:pt x="1128" y="3016"/>
                </a:lnTo>
                <a:lnTo>
                  <a:pt x="1102" y="2963"/>
                </a:lnTo>
                <a:lnTo>
                  <a:pt x="1078" y="2906"/>
                </a:lnTo>
                <a:lnTo>
                  <a:pt x="1055" y="2846"/>
                </a:lnTo>
                <a:lnTo>
                  <a:pt x="1034" y="2781"/>
                </a:lnTo>
                <a:lnTo>
                  <a:pt x="1014" y="2715"/>
                </a:lnTo>
                <a:lnTo>
                  <a:pt x="995" y="2646"/>
                </a:lnTo>
                <a:lnTo>
                  <a:pt x="978" y="2574"/>
                </a:lnTo>
                <a:lnTo>
                  <a:pt x="962" y="2500"/>
                </a:lnTo>
                <a:lnTo>
                  <a:pt x="880" y="2526"/>
                </a:lnTo>
                <a:lnTo>
                  <a:pt x="802" y="2548"/>
                </a:lnTo>
                <a:lnTo>
                  <a:pt x="725" y="2568"/>
                </a:lnTo>
                <a:lnTo>
                  <a:pt x="650" y="2584"/>
                </a:lnTo>
                <a:lnTo>
                  <a:pt x="579" y="2597"/>
                </a:lnTo>
                <a:lnTo>
                  <a:pt x="511" y="2606"/>
                </a:lnTo>
                <a:lnTo>
                  <a:pt x="446" y="2611"/>
                </a:lnTo>
                <a:lnTo>
                  <a:pt x="385" y="2613"/>
                </a:lnTo>
                <a:lnTo>
                  <a:pt x="337" y="2612"/>
                </a:lnTo>
                <a:lnTo>
                  <a:pt x="291" y="2608"/>
                </a:lnTo>
                <a:lnTo>
                  <a:pt x="251" y="2602"/>
                </a:lnTo>
                <a:lnTo>
                  <a:pt x="214" y="2594"/>
                </a:lnTo>
                <a:lnTo>
                  <a:pt x="182" y="2583"/>
                </a:lnTo>
                <a:lnTo>
                  <a:pt x="153" y="2572"/>
                </a:lnTo>
                <a:lnTo>
                  <a:pt x="127" y="2559"/>
                </a:lnTo>
                <a:lnTo>
                  <a:pt x="105" y="2545"/>
                </a:lnTo>
                <a:lnTo>
                  <a:pt x="85" y="2531"/>
                </a:lnTo>
                <a:lnTo>
                  <a:pt x="68" y="2515"/>
                </a:lnTo>
                <a:lnTo>
                  <a:pt x="54" y="2499"/>
                </a:lnTo>
                <a:lnTo>
                  <a:pt x="42" y="2483"/>
                </a:lnTo>
                <a:lnTo>
                  <a:pt x="32" y="2467"/>
                </a:lnTo>
                <a:lnTo>
                  <a:pt x="16" y="2433"/>
                </a:lnTo>
                <a:lnTo>
                  <a:pt x="5" y="2397"/>
                </a:lnTo>
                <a:lnTo>
                  <a:pt x="0" y="2357"/>
                </a:lnTo>
                <a:lnTo>
                  <a:pt x="1" y="2316"/>
                </a:lnTo>
                <a:lnTo>
                  <a:pt x="7" y="2272"/>
                </a:lnTo>
                <a:lnTo>
                  <a:pt x="20" y="2227"/>
                </a:lnTo>
                <a:lnTo>
                  <a:pt x="36" y="2179"/>
                </a:lnTo>
                <a:lnTo>
                  <a:pt x="60" y="2129"/>
                </a:lnTo>
                <a:lnTo>
                  <a:pt x="88" y="2078"/>
                </a:lnTo>
                <a:lnTo>
                  <a:pt x="122" y="2025"/>
                </a:lnTo>
                <a:lnTo>
                  <a:pt x="163" y="1970"/>
                </a:lnTo>
                <a:lnTo>
                  <a:pt x="207" y="1913"/>
                </a:lnTo>
                <a:lnTo>
                  <a:pt x="258" y="1854"/>
                </a:lnTo>
                <a:lnTo>
                  <a:pt x="322" y="1784"/>
                </a:lnTo>
                <a:lnTo>
                  <a:pt x="394" y="1715"/>
                </a:lnTo>
                <a:lnTo>
                  <a:pt x="469" y="1645"/>
                </a:lnTo>
                <a:lnTo>
                  <a:pt x="413" y="1595"/>
                </a:lnTo>
                <a:lnTo>
                  <a:pt x="359" y="1544"/>
                </a:lnTo>
                <a:lnTo>
                  <a:pt x="309" y="1493"/>
                </a:lnTo>
                <a:lnTo>
                  <a:pt x="261" y="1442"/>
                </a:lnTo>
                <a:lnTo>
                  <a:pt x="217" y="1393"/>
                </a:lnTo>
                <a:lnTo>
                  <a:pt x="176" y="1343"/>
                </a:lnTo>
                <a:lnTo>
                  <a:pt x="140" y="1293"/>
                </a:lnTo>
                <a:lnTo>
                  <a:pt x="107" y="1244"/>
                </a:lnTo>
                <a:lnTo>
                  <a:pt x="78" y="1197"/>
                </a:lnTo>
                <a:lnTo>
                  <a:pt x="53" y="1150"/>
                </a:lnTo>
                <a:lnTo>
                  <a:pt x="32" y="1103"/>
                </a:lnTo>
                <a:lnTo>
                  <a:pt x="17" y="1059"/>
                </a:lnTo>
                <a:lnTo>
                  <a:pt x="6" y="1016"/>
                </a:lnTo>
                <a:lnTo>
                  <a:pt x="0" y="974"/>
                </a:lnTo>
                <a:lnTo>
                  <a:pt x="0" y="934"/>
                </a:lnTo>
                <a:lnTo>
                  <a:pt x="5" y="895"/>
                </a:lnTo>
                <a:lnTo>
                  <a:pt x="16" y="858"/>
                </a:lnTo>
                <a:lnTo>
                  <a:pt x="32" y="823"/>
                </a:lnTo>
                <a:lnTo>
                  <a:pt x="42" y="807"/>
                </a:lnTo>
                <a:lnTo>
                  <a:pt x="54" y="792"/>
                </a:lnTo>
                <a:lnTo>
                  <a:pt x="68" y="776"/>
                </a:lnTo>
                <a:lnTo>
                  <a:pt x="85" y="760"/>
                </a:lnTo>
                <a:lnTo>
                  <a:pt x="105" y="746"/>
                </a:lnTo>
                <a:lnTo>
                  <a:pt x="127" y="731"/>
                </a:lnTo>
                <a:lnTo>
                  <a:pt x="153" y="719"/>
                </a:lnTo>
                <a:lnTo>
                  <a:pt x="182" y="707"/>
                </a:lnTo>
                <a:lnTo>
                  <a:pt x="214" y="697"/>
                </a:lnTo>
                <a:lnTo>
                  <a:pt x="251" y="689"/>
                </a:lnTo>
                <a:lnTo>
                  <a:pt x="291" y="683"/>
                </a:lnTo>
                <a:lnTo>
                  <a:pt x="337" y="679"/>
                </a:lnTo>
                <a:lnTo>
                  <a:pt x="385" y="678"/>
                </a:lnTo>
                <a:lnTo>
                  <a:pt x="446" y="679"/>
                </a:lnTo>
                <a:lnTo>
                  <a:pt x="511" y="685"/>
                </a:lnTo>
                <a:lnTo>
                  <a:pt x="579" y="694"/>
                </a:lnTo>
                <a:lnTo>
                  <a:pt x="650" y="707"/>
                </a:lnTo>
                <a:lnTo>
                  <a:pt x="725" y="722"/>
                </a:lnTo>
                <a:lnTo>
                  <a:pt x="802" y="742"/>
                </a:lnTo>
                <a:lnTo>
                  <a:pt x="880" y="765"/>
                </a:lnTo>
                <a:lnTo>
                  <a:pt x="962" y="790"/>
                </a:lnTo>
                <a:lnTo>
                  <a:pt x="978" y="716"/>
                </a:lnTo>
                <a:lnTo>
                  <a:pt x="995" y="644"/>
                </a:lnTo>
                <a:lnTo>
                  <a:pt x="1014" y="575"/>
                </a:lnTo>
                <a:lnTo>
                  <a:pt x="1034" y="509"/>
                </a:lnTo>
                <a:lnTo>
                  <a:pt x="1055" y="445"/>
                </a:lnTo>
                <a:lnTo>
                  <a:pt x="1078" y="385"/>
                </a:lnTo>
                <a:lnTo>
                  <a:pt x="1102" y="328"/>
                </a:lnTo>
                <a:lnTo>
                  <a:pt x="1128" y="275"/>
                </a:lnTo>
                <a:lnTo>
                  <a:pt x="1155" y="226"/>
                </a:lnTo>
                <a:lnTo>
                  <a:pt x="1183" y="181"/>
                </a:lnTo>
                <a:lnTo>
                  <a:pt x="1213" y="141"/>
                </a:lnTo>
                <a:lnTo>
                  <a:pt x="1244" y="104"/>
                </a:lnTo>
                <a:lnTo>
                  <a:pt x="1276" y="73"/>
                </a:lnTo>
                <a:lnTo>
                  <a:pt x="1309" y="47"/>
                </a:lnTo>
                <a:lnTo>
                  <a:pt x="1344" y="28"/>
                </a:lnTo>
                <a:lnTo>
                  <a:pt x="1379" y="12"/>
                </a:lnTo>
                <a:lnTo>
                  <a:pt x="1417" y="3"/>
                </a:lnTo>
                <a:lnTo>
                  <a:pt x="145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72776" y="2978392"/>
            <a:ext cx="681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15%</a:t>
            </a:r>
            <a:endParaRPr lang="en-GB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72776" y="3874619"/>
            <a:ext cx="681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35%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2776" y="5127093"/>
            <a:ext cx="681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50%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4666453" y="2670914"/>
            <a:ext cx="17740" cy="1808687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124238" y="2719951"/>
            <a:ext cx="18214" cy="175965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29"/>
          <p:cNvSpPr>
            <a:spLocks/>
          </p:cNvSpPr>
          <p:nvPr/>
        </p:nvSpPr>
        <p:spPr bwMode="auto">
          <a:xfrm>
            <a:off x="4684193" y="4479601"/>
            <a:ext cx="1458259" cy="1585297"/>
          </a:xfrm>
          <a:custGeom>
            <a:avLst/>
            <a:gdLst>
              <a:gd name="T0" fmla="*/ 938 w 938"/>
              <a:gd name="T1" fmla="*/ 0 h 792"/>
              <a:gd name="T2" fmla="*/ 938 w 938"/>
              <a:gd name="T3" fmla="*/ 323 h 792"/>
              <a:gd name="T4" fmla="*/ 469 w 938"/>
              <a:gd name="T5" fmla="*/ 792 h 792"/>
              <a:gd name="T6" fmla="*/ 469 w 938"/>
              <a:gd name="T7" fmla="*/ 792 h 792"/>
              <a:gd name="T8" fmla="*/ 0 w 938"/>
              <a:gd name="T9" fmla="*/ 323 h 792"/>
              <a:gd name="T10" fmla="*/ 0 w 938"/>
              <a:gd name="T11" fmla="*/ 0 h 792"/>
              <a:gd name="T12" fmla="*/ 938 w 938"/>
              <a:gd name="T13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8" h="792">
                <a:moveTo>
                  <a:pt x="938" y="0"/>
                </a:moveTo>
                <a:cubicBezTo>
                  <a:pt x="938" y="323"/>
                  <a:pt x="938" y="323"/>
                  <a:pt x="938" y="323"/>
                </a:cubicBezTo>
                <a:cubicBezTo>
                  <a:pt x="938" y="582"/>
                  <a:pt x="728" y="792"/>
                  <a:pt x="469" y="792"/>
                </a:cubicBezTo>
                <a:cubicBezTo>
                  <a:pt x="469" y="792"/>
                  <a:pt x="469" y="792"/>
                  <a:pt x="469" y="792"/>
                </a:cubicBezTo>
                <a:cubicBezTo>
                  <a:pt x="210" y="792"/>
                  <a:pt x="0" y="582"/>
                  <a:pt x="0" y="323"/>
                </a:cubicBezTo>
                <a:cubicBezTo>
                  <a:pt x="0" y="0"/>
                  <a:pt x="0" y="0"/>
                  <a:pt x="0" y="0"/>
                </a:cubicBezTo>
                <a:lnTo>
                  <a:pt x="938" y="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9144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4910939" y="2818083"/>
            <a:ext cx="983456" cy="84534"/>
          </a:xfrm>
          <a:custGeom>
            <a:avLst/>
            <a:gdLst>
              <a:gd name="T0" fmla="*/ 112 w 766"/>
              <a:gd name="T1" fmla="*/ 38 h 66"/>
              <a:gd name="T2" fmla="*/ 383 w 766"/>
              <a:gd name="T3" fmla="*/ 66 h 66"/>
              <a:gd name="T4" fmla="*/ 654 w 766"/>
              <a:gd name="T5" fmla="*/ 38 h 66"/>
              <a:gd name="T6" fmla="*/ 766 w 766"/>
              <a:gd name="T7" fmla="*/ 4 h 66"/>
              <a:gd name="T8" fmla="*/ 383 w 766"/>
              <a:gd name="T9" fmla="*/ 40 h 66"/>
              <a:gd name="T10" fmla="*/ 0 w 766"/>
              <a:gd name="T11" fmla="*/ 4 h 66"/>
              <a:gd name="T12" fmla="*/ 112 w 766"/>
              <a:gd name="T13" fmla="*/ 3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6" h="66">
                <a:moveTo>
                  <a:pt x="112" y="38"/>
                </a:moveTo>
                <a:cubicBezTo>
                  <a:pt x="186" y="52"/>
                  <a:pt x="283" y="66"/>
                  <a:pt x="383" y="66"/>
                </a:cubicBezTo>
                <a:cubicBezTo>
                  <a:pt x="483" y="66"/>
                  <a:pt x="579" y="52"/>
                  <a:pt x="654" y="38"/>
                </a:cubicBezTo>
                <a:cubicBezTo>
                  <a:pt x="724" y="26"/>
                  <a:pt x="755" y="12"/>
                  <a:pt x="766" y="4"/>
                </a:cubicBezTo>
                <a:cubicBezTo>
                  <a:pt x="759" y="0"/>
                  <a:pt x="483" y="40"/>
                  <a:pt x="383" y="40"/>
                </a:cubicBezTo>
                <a:cubicBezTo>
                  <a:pt x="283" y="40"/>
                  <a:pt x="6" y="0"/>
                  <a:pt x="0" y="4"/>
                </a:cubicBezTo>
                <a:cubicBezTo>
                  <a:pt x="10" y="12"/>
                  <a:pt x="41" y="26"/>
                  <a:pt x="112" y="3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7112619" y="3914365"/>
            <a:ext cx="983456" cy="91678"/>
          </a:xfrm>
          <a:custGeom>
            <a:avLst/>
            <a:gdLst>
              <a:gd name="T0" fmla="*/ 654 w 766"/>
              <a:gd name="T1" fmla="*/ 32 h 71"/>
              <a:gd name="T2" fmla="*/ 383 w 766"/>
              <a:gd name="T3" fmla="*/ 0 h 71"/>
              <a:gd name="T4" fmla="*/ 112 w 766"/>
              <a:gd name="T5" fmla="*/ 32 h 71"/>
              <a:gd name="T6" fmla="*/ 0 w 766"/>
              <a:gd name="T7" fmla="*/ 71 h 71"/>
              <a:gd name="T8" fmla="*/ 383 w 766"/>
              <a:gd name="T9" fmla="*/ 28 h 71"/>
              <a:gd name="T10" fmla="*/ 766 w 766"/>
              <a:gd name="T11" fmla="*/ 71 h 71"/>
              <a:gd name="T12" fmla="*/ 654 w 766"/>
              <a:gd name="T13" fmla="*/ 3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6" h="71">
                <a:moveTo>
                  <a:pt x="654" y="32"/>
                </a:moveTo>
                <a:cubicBezTo>
                  <a:pt x="579" y="17"/>
                  <a:pt x="483" y="0"/>
                  <a:pt x="383" y="0"/>
                </a:cubicBezTo>
                <a:cubicBezTo>
                  <a:pt x="283" y="0"/>
                  <a:pt x="186" y="17"/>
                  <a:pt x="112" y="32"/>
                </a:cubicBezTo>
                <a:cubicBezTo>
                  <a:pt x="41" y="46"/>
                  <a:pt x="10" y="63"/>
                  <a:pt x="0" y="71"/>
                </a:cubicBezTo>
                <a:cubicBezTo>
                  <a:pt x="177" y="38"/>
                  <a:pt x="283" y="28"/>
                  <a:pt x="383" y="28"/>
                </a:cubicBezTo>
                <a:cubicBezTo>
                  <a:pt x="483" y="28"/>
                  <a:pt x="605" y="42"/>
                  <a:pt x="766" y="71"/>
                </a:cubicBezTo>
                <a:cubicBezTo>
                  <a:pt x="755" y="63"/>
                  <a:pt x="724" y="46"/>
                  <a:pt x="654" y="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7112619" y="4181801"/>
            <a:ext cx="983456" cy="84534"/>
          </a:xfrm>
          <a:custGeom>
            <a:avLst/>
            <a:gdLst>
              <a:gd name="T0" fmla="*/ 112 w 766"/>
              <a:gd name="T1" fmla="*/ 38 h 66"/>
              <a:gd name="T2" fmla="*/ 383 w 766"/>
              <a:gd name="T3" fmla="*/ 66 h 66"/>
              <a:gd name="T4" fmla="*/ 654 w 766"/>
              <a:gd name="T5" fmla="*/ 38 h 66"/>
              <a:gd name="T6" fmla="*/ 766 w 766"/>
              <a:gd name="T7" fmla="*/ 4 h 66"/>
              <a:gd name="T8" fmla="*/ 383 w 766"/>
              <a:gd name="T9" fmla="*/ 40 h 66"/>
              <a:gd name="T10" fmla="*/ 0 w 766"/>
              <a:gd name="T11" fmla="*/ 4 h 66"/>
              <a:gd name="T12" fmla="*/ 112 w 766"/>
              <a:gd name="T13" fmla="*/ 3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6" h="66">
                <a:moveTo>
                  <a:pt x="112" y="38"/>
                </a:moveTo>
                <a:cubicBezTo>
                  <a:pt x="186" y="52"/>
                  <a:pt x="283" y="66"/>
                  <a:pt x="383" y="66"/>
                </a:cubicBezTo>
                <a:cubicBezTo>
                  <a:pt x="483" y="66"/>
                  <a:pt x="579" y="52"/>
                  <a:pt x="654" y="38"/>
                </a:cubicBezTo>
                <a:cubicBezTo>
                  <a:pt x="724" y="26"/>
                  <a:pt x="755" y="12"/>
                  <a:pt x="766" y="4"/>
                </a:cubicBezTo>
                <a:cubicBezTo>
                  <a:pt x="759" y="0"/>
                  <a:pt x="483" y="40"/>
                  <a:pt x="383" y="40"/>
                </a:cubicBezTo>
                <a:cubicBezTo>
                  <a:pt x="283" y="40"/>
                  <a:pt x="6" y="0"/>
                  <a:pt x="0" y="4"/>
                </a:cubicBezTo>
                <a:cubicBezTo>
                  <a:pt x="10" y="12"/>
                  <a:pt x="41" y="26"/>
                  <a:pt x="112" y="3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5185" y="4822781"/>
            <a:ext cx="21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Sa1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9679F"/>
                </a:solidFill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solidFill>
                  <a:srgbClr val="29679F"/>
                </a:solidFill>
                <a:cs typeface="Arial" panose="020B0604020202020204" pitchFamily="34" charset="0"/>
              </a:rPr>
              <a:t>st</a:t>
            </a:r>
            <a:r>
              <a:rPr lang="en-US" sz="2000" dirty="0">
                <a:solidFill>
                  <a:srgbClr val="29679F"/>
                </a:solidFill>
                <a:cs typeface="Arial" panose="020B0604020202020204" pitchFamily="34" charset="0"/>
              </a:rPr>
              <a:t> payment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2978" y="3806553"/>
            <a:ext cx="213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29679F"/>
                </a:solidFill>
                <a:cs typeface="Arial" panose="020B0604020202020204" pitchFamily="34" charset="0"/>
              </a:rPr>
              <a:t>2</a:t>
            </a:r>
            <a:r>
              <a:rPr lang="en-US" sz="2000" baseline="30000" dirty="0" smtClean="0">
                <a:solidFill>
                  <a:srgbClr val="29679F"/>
                </a:solidFill>
                <a:cs typeface="Arial" panose="020B0604020202020204" pitchFamily="34" charset="0"/>
              </a:rPr>
              <a:t>nd</a:t>
            </a:r>
            <a:r>
              <a:rPr lang="en-US" sz="2000" dirty="0" smtClean="0">
                <a:solidFill>
                  <a:srgbClr val="29679F"/>
                </a:solidFill>
                <a:cs typeface="Arial" panose="020B0604020202020204" pitchFamily="34" charset="0"/>
              </a:rPr>
              <a:t> payment</a:t>
            </a:r>
            <a:endParaRPr 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3987" y="2905737"/>
            <a:ext cx="213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9679F"/>
                </a:solidFill>
                <a:cs typeface="Arial" panose="020B0604020202020204" pitchFamily="34" charset="0"/>
              </a:rPr>
              <a:t>3</a:t>
            </a:r>
            <a:r>
              <a:rPr lang="en-US" sz="2000" baseline="30000" dirty="0" smtClean="0">
                <a:solidFill>
                  <a:srgbClr val="29679F"/>
                </a:solidFill>
                <a:cs typeface="Arial" panose="020B0604020202020204" pitchFamily="34" charset="0"/>
              </a:rPr>
              <a:t>rd</a:t>
            </a:r>
            <a:r>
              <a:rPr lang="en-US" sz="2000" dirty="0" smtClean="0">
                <a:solidFill>
                  <a:srgbClr val="29679F"/>
                </a:solidFill>
                <a:cs typeface="Arial" panose="020B0604020202020204" pitchFamily="34" charset="0"/>
              </a:rPr>
              <a:t> payment</a:t>
            </a:r>
            <a:endParaRPr lang="en-US" sz="2000" dirty="0">
              <a:solidFill>
                <a:srgbClr val="29679F"/>
              </a:solidFill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76" y="5309891"/>
            <a:ext cx="1226391" cy="72895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69" y="309504"/>
            <a:ext cx="2991275" cy="17779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8" name="Rectangle 27"/>
          <p:cNvSpPr/>
          <p:nvPr/>
        </p:nvSpPr>
        <p:spPr>
          <a:xfrm>
            <a:off x="6913147" y="4459909"/>
            <a:ext cx="1460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FFFF">
                    <a:lumMod val="95000"/>
                  </a:srgbClr>
                </a:solidFill>
              </a:rPr>
              <a:t>No carry over</a:t>
            </a:r>
          </a:p>
          <a:p>
            <a:pPr algn="ctr"/>
            <a:r>
              <a:rPr lang="en-GB" sz="1600" dirty="0">
                <a:solidFill>
                  <a:srgbClr val="FFFFFF">
                    <a:lumMod val="95000"/>
                  </a:srgbClr>
                </a:solidFill>
              </a:rPr>
              <a:t>of unspent funds</a:t>
            </a:r>
          </a:p>
        </p:txBody>
      </p:sp>
    </p:spTree>
    <p:extLst>
      <p:ext uri="{BB962C8B-B14F-4D97-AF65-F5344CB8AC3E}">
        <p14:creationId xmlns:p14="http://schemas.microsoft.com/office/powerpoint/2010/main" val="12377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37593" y="2252236"/>
            <a:ext cx="7668815" cy="3666029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002060"/>
                </a:solidFill>
              </a:rPr>
              <a:t>Researchers from a Participating Inclusiveness Target Country (ITC)*: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>
                <a:solidFill>
                  <a:srgbClr val="6E82BE"/>
                </a:solidFill>
              </a:rPr>
              <a:t>  </a:t>
            </a:r>
            <a:r>
              <a:rPr lang="en-GB" sz="2600" dirty="0" smtClean="0">
                <a:solidFill>
                  <a:srgbClr val="9B9B9B"/>
                </a:solidFill>
              </a:rPr>
              <a:t>50</a:t>
            </a:r>
            <a:r>
              <a:rPr lang="en-GB" sz="2600" dirty="0">
                <a:solidFill>
                  <a:srgbClr val="9B9B9B"/>
                </a:solidFill>
              </a:rPr>
              <a:t>% of the grant upon completion of the 1st </a:t>
            </a:r>
            <a:r>
              <a:rPr lang="en-GB" sz="2600" dirty="0" smtClean="0">
                <a:solidFill>
                  <a:srgbClr val="9B9B9B"/>
                </a:solidFill>
              </a:rPr>
              <a:t>day</a:t>
            </a:r>
            <a:endParaRPr lang="en-US" sz="2600" dirty="0">
              <a:solidFill>
                <a:srgbClr val="9B9B9B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6E82B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E82BE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*Bosnia </a:t>
            </a:r>
            <a:r>
              <a:rPr lang="en-US" sz="1600" dirty="0">
                <a:solidFill>
                  <a:srgbClr val="002060"/>
                </a:solidFill>
              </a:rPr>
              <a:t>and Herzegovina, Bulgaria, Croatia, Cyprus, Czech Republic, Estonia, </a:t>
            </a:r>
            <a:r>
              <a:rPr lang="en-US" sz="1600" dirty="0" err="1">
                <a:solidFill>
                  <a:srgbClr val="002060"/>
                </a:solidFill>
              </a:rPr>
              <a:t>fYR</a:t>
            </a:r>
            <a:r>
              <a:rPr lang="en-US" sz="1600" dirty="0">
                <a:solidFill>
                  <a:srgbClr val="002060"/>
                </a:solidFill>
              </a:rPr>
              <a:t> Macedonia, Hungary, Latvia, Lithuania, Luxembourg, Malta, Montenegro, Poland, Portugal, Romania, Serbia, Slovakia, Slovenia, Turkey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92364"/>
                </a:solidFill>
              </a:rPr>
              <a:t>STSM – </a:t>
            </a:r>
            <a:r>
              <a:rPr lang="en-GB" dirty="0" smtClean="0">
                <a:solidFill>
                  <a:srgbClr val="692364"/>
                </a:solidFill>
              </a:rPr>
              <a:t>Specific Provisions 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5" y="210255"/>
            <a:ext cx="2991275" cy="177799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862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37593" y="2345542"/>
            <a:ext cx="7668815" cy="3666029"/>
          </a:xfrm>
        </p:spPr>
        <p:txBody>
          <a:bodyPr/>
          <a:lstStyle/>
          <a:p>
            <a:r>
              <a:rPr lang="en-US" sz="2600" dirty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PhD students and Early Career Investigators (ECI) with affiliation </a:t>
            </a:r>
            <a:r>
              <a:rPr lang="en-US" sz="2600" dirty="0" smtClean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2600" dirty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600" b="1" dirty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Participating Inclusiveness Target Country (ITC)</a:t>
            </a:r>
          </a:p>
          <a:p>
            <a:r>
              <a:rPr lang="en-US" sz="2600" dirty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At least oral/poster presentation</a:t>
            </a:r>
          </a:p>
          <a:p>
            <a:r>
              <a:rPr lang="en-US" sz="2600" dirty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Listed in the official programme </a:t>
            </a:r>
            <a:endParaRPr lang="en-US" sz="2600" dirty="0" smtClean="0">
              <a:solidFill>
                <a:srgbClr val="9B9B9B"/>
              </a:solidFill>
              <a:latin typeface="+mn-lt"/>
              <a:ea typeface="+mn-ea"/>
              <a:cs typeface="+mn-cs"/>
            </a:endParaRPr>
          </a:p>
          <a:p>
            <a:r>
              <a:rPr lang="en-US" sz="2600" dirty="0" smtClean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Pre-Approval </a:t>
            </a:r>
            <a:r>
              <a:rPr lang="en-US" sz="2600" dirty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by the MC</a:t>
            </a:r>
            <a:endParaRPr lang="en-GB" sz="2600" dirty="0">
              <a:solidFill>
                <a:srgbClr val="9B9B9B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ITC</a:t>
            </a:r>
            <a:r>
              <a:rPr lang="en-US" dirty="0" smtClean="0">
                <a:solidFill>
                  <a:srgbClr val="961E64"/>
                </a:solidFill>
              </a:rPr>
              <a:t> </a:t>
            </a:r>
            <a:r>
              <a:rPr lang="en-US" dirty="0">
                <a:solidFill>
                  <a:srgbClr val="692364"/>
                </a:solidFill>
              </a:rPr>
              <a:t>Conference Grants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5" y="324951"/>
            <a:ext cx="2991275" cy="177799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896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37593" y="2392196"/>
            <a:ext cx="8182472" cy="3666029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Maximum EUR 160 per day for accommodation and meals</a:t>
            </a:r>
          </a:p>
          <a:p>
            <a:r>
              <a:rPr lang="en-GB" sz="2600" dirty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Maximum EUR 2500 (including conference fees up to EUR 500)</a:t>
            </a:r>
          </a:p>
          <a:p>
            <a:endParaRPr lang="en-US" sz="2600" dirty="0">
              <a:solidFill>
                <a:srgbClr val="9B9B9B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sz="2600" dirty="0">
              <a:solidFill>
                <a:srgbClr val="9B9B9B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9B9B9B"/>
                </a:solidFill>
                <a:latin typeface="+mn-lt"/>
                <a:ea typeface="+mn-ea"/>
                <a:cs typeface="+mn-cs"/>
              </a:rPr>
              <a:t>Scientific report approved before payment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93" y="1645808"/>
            <a:ext cx="7668815" cy="587767"/>
          </a:xfrm>
        </p:spPr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ITC Conference Grants – Financial Support 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5" y="161695"/>
            <a:ext cx="2991275" cy="177799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996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37593" y="2205584"/>
            <a:ext cx="7668815" cy="366602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Reference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6E82BE"/>
                </a:solidFill>
                <a:hlinkClick r:id="rId2"/>
              </a:rPr>
              <a:t>www.cost.eu/media/visualidentity</a:t>
            </a:r>
            <a:r>
              <a:rPr lang="en-US" dirty="0" smtClean="0">
                <a:solidFill>
                  <a:srgbClr val="6E82BE"/>
                </a:solidFill>
              </a:rPr>
              <a:t>   </a:t>
            </a:r>
          </a:p>
          <a:p>
            <a:pPr lvl="1"/>
            <a:r>
              <a:rPr lang="en-US" dirty="0" smtClean="0">
                <a:solidFill>
                  <a:srgbClr val="9B9B9B"/>
                </a:solidFill>
              </a:rPr>
              <a:t>New COST </a:t>
            </a:r>
            <a:r>
              <a:rPr lang="en-US" dirty="0">
                <a:solidFill>
                  <a:srgbClr val="9B9B9B"/>
                </a:solidFill>
              </a:rPr>
              <a:t>Logo</a:t>
            </a:r>
          </a:p>
          <a:p>
            <a:pPr lvl="1"/>
            <a:r>
              <a:rPr lang="en-US" dirty="0">
                <a:solidFill>
                  <a:srgbClr val="9B9B9B"/>
                </a:solidFill>
              </a:rPr>
              <a:t>EU Emblem</a:t>
            </a:r>
          </a:p>
          <a:p>
            <a:pPr lvl="1"/>
            <a:r>
              <a:rPr lang="en-US" dirty="0">
                <a:solidFill>
                  <a:srgbClr val="9B9B9B"/>
                </a:solidFill>
              </a:rPr>
              <a:t>Accompanying text</a:t>
            </a:r>
          </a:p>
          <a:p>
            <a:r>
              <a:rPr lang="en-US" dirty="0">
                <a:solidFill>
                  <a:srgbClr val="002060"/>
                </a:solidFill>
              </a:rPr>
              <a:t>To be used for:</a:t>
            </a:r>
          </a:p>
          <a:p>
            <a:pPr lvl="1"/>
            <a:r>
              <a:rPr lang="en-US" dirty="0">
                <a:solidFill>
                  <a:srgbClr val="9B9B9B"/>
                </a:solidFill>
              </a:rPr>
              <a:t>Action website</a:t>
            </a:r>
          </a:p>
          <a:p>
            <a:pPr lvl="1"/>
            <a:r>
              <a:rPr lang="en-US" dirty="0">
                <a:solidFill>
                  <a:srgbClr val="9B9B9B"/>
                </a:solidFill>
              </a:rPr>
              <a:t>Promotional materials</a:t>
            </a:r>
          </a:p>
          <a:p>
            <a:pPr lvl="1"/>
            <a:r>
              <a:rPr lang="en-US" dirty="0">
                <a:solidFill>
                  <a:srgbClr val="9B9B9B"/>
                </a:solidFill>
              </a:rPr>
              <a:t>Publications</a:t>
            </a:r>
          </a:p>
          <a:p>
            <a:pPr lvl="1"/>
            <a:r>
              <a:rPr lang="en-US" dirty="0">
                <a:solidFill>
                  <a:srgbClr val="9B9B9B"/>
                </a:solidFill>
              </a:rPr>
              <a:t>Final Action Dissemination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6E82BE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2364"/>
                </a:solidFill>
              </a:rPr>
              <a:t>COST Branding for Dissemination </a:t>
            </a:r>
            <a:endParaRPr lang="en-GB" dirty="0">
              <a:solidFill>
                <a:srgbClr val="69236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5" y="112743"/>
            <a:ext cx="2991275" cy="177799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8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978407"/>
            <a:ext cx="6324600" cy="4078049"/>
          </a:xfrm>
          <a:prstGeom prst="rect">
            <a:avLst/>
          </a:prstGeom>
          <a:ln>
            <a:solidFill>
              <a:srgbClr val="961E6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37831" y="1495425"/>
            <a:ext cx="6245657" cy="1932131"/>
          </a:xfrm>
        </p:spPr>
        <p:txBody>
          <a:bodyPr/>
          <a:lstStyle/>
          <a:p>
            <a:r>
              <a:rPr lang="en-US" sz="3200" dirty="0">
                <a:solidFill>
                  <a:srgbClr val="692364"/>
                </a:solidFill>
              </a:rPr>
              <a:t>Status of the Action </a:t>
            </a:r>
            <a:endParaRPr lang="en-GB" sz="3200" dirty="0">
              <a:solidFill>
                <a:srgbClr val="6923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nd Purple">
  <a:themeElements>
    <a:clrScheme name="COST COLORS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2D3778"/>
      </a:accent1>
      <a:accent2>
        <a:srgbClr val="6E82BE"/>
      </a:accent2>
      <a:accent3>
        <a:srgbClr val="692364"/>
      </a:accent3>
      <a:accent4>
        <a:srgbClr val="961E64"/>
      </a:accent4>
      <a:accent5>
        <a:srgbClr val="E1783C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nd MC AO Presentation ppt_4_3" id="{9D1FBBB1-C4C9-432F-BA08-3BF62C01F016}" vid="{111415F0-6FF7-46E1-9D59-63221A02A830}"/>
    </a:ext>
  </a:extLst>
</a:theme>
</file>

<file path=ppt/theme/theme2.xml><?xml version="1.0" encoding="utf-8"?>
<a:theme xmlns:a="http://schemas.openxmlformats.org/drawingml/2006/main" name="Blue and Green">
  <a:themeElements>
    <a:clrScheme name="COST 1">
      <a:dk1>
        <a:srgbClr val="000000"/>
      </a:dk1>
      <a:lt1>
        <a:srgbClr val="FFFFFF"/>
      </a:lt1>
      <a:dk2>
        <a:srgbClr val="656865"/>
      </a:dk2>
      <a:lt2>
        <a:srgbClr val="C5C5BD"/>
      </a:lt2>
      <a:accent1>
        <a:srgbClr val="263264"/>
      </a:accent1>
      <a:accent2>
        <a:srgbClr val="5E78AD"/>
      </a:accent2>
      <a:accent3>
        <a:srgbClr val="5B2650"/>
      </a:accent3>
      <a:accent4>
        <a:srgbClr val="99245C"/>
      </a:accent4>
      <a:accent5>
        <a:srgbClr val="E5713E"/>
      </a:accent5>
      <a:accent6>
        <a:srgbClr val="00AB9D"/>
      </a:accent6>
      <a:hlink>
        <a:srgbClr val="C8C3B1"/>
      </a:hlink>
      <a:folHlink>
        <a:srgbClr val="8A8F8C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nd MC AO Presentation ppt_4_3" id="{9D1FBBB1-C4C9-432F-BA08-3BF62C01F016}" vid="{8C00A0A9-E270-415F-97B5-554046D67217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a2230d6-0d0c-4546-8094-a726af8412ad" ContentTypeId="0x01010035D388ED9E6CB948B63D365BE3776A4F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ee8b33-332d-4d78-a1fb-213112cbf5c9"/>
    <nae73cb6769f4a7f9271b45194c652bb xmlns="18ee8b33-332d-4d78-a1fb-213112cbf5c9">
      <Terms xmlns="http://schemas.microsoft.com/office/infopath/2007/PartnerControls"/>
    </nae73cb6769f4a7f9271b45194c652bb>
    <i00b8442aa7a4cf9a71eeeca23012327 xmlns="18ee8b33-332d-4d78-a1fb-213112cbf5c9">
      <Terms xmlns="http://schemas.microsoft.com/office/infopath/2007/PartnerControls"/>
    </i00b8442aa7a4cf9a71eeeca23012327>
    <Document_x0020_Status xmlns="18ee8b33-332d-4d78-a1fb-213112cbf5c9" xsi:nil="true"/>
    <Confidential1 xmlns="18ee8b33-332d-4d78-a1fb-213112cbf5c9">false</Confidential1>
    <fca2ec1b797f4b5f8f8c86f331133d6a xmlns="18ee8b33-332d-4d78-a1fb-213112cbf5c9">
      <Terms xmlns="http://schemas.microsoft.com/office/infopath/2007/PartnerControls"/>
    </fca2ec1b797f4b5f8f8c86f331133d6a>
    <Obsolete xmlns="18ee8b33-332d-4d78-a1fb-213112cbf5c9">false</Obsole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eneral" ma:contentTypeID="0x01010035D388ED9E6CB948B63D365BE3776A4F002D20AE00F5E8EE41B3934CDE6EC216E6" ma:contentTypeVersion="19" ma:contentTypeDescription="" ma:contentTypeScope="" ma:versionID="b6d4e74eac95bff32501dfca6d6b95bc">
  <xsd:schema xmlns:xsd="http://www.w3.org/2001/XMLSchema" xmlns:xs="http://www.w3.org/2001/XMLSchema" xmlns:p="http://schemas.microsoft.com/office/2006/metadata/properties" xmlns:ns2="18ee8b33-332d-4d78-a1fb-213112cbf5c9" targetNamespace="http://schemas.microsoft.com/office/2006/metadata/properties" ma:root="true" ma:fieldsID="18cb22e69cb7ee84cf49323e6b06684d" ns2:_="">
    <xsd:import namespace="18ee8b33-332d-4d78-a1fb-213112cbf5c9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Confidential1" minOccurs="0"/>
                <xsd:element ref="ns2:i00b8442aa7a4cf9a71eeeca23012327" minOccurs="0"/>
                <xsd:element ref="ns2:TaxCatchAll" minOccurs="0"/>
                <xsd:element ref="ns2:TaxCatchAllLabel" minOccurs="0"/>
                <xsd:element ref="ns2:nae73cb6769f4a7f9271b45194c652bb" minOccurs="0"/>
                <xsd:element ref="ns2:fca2ec1b797f4b5f8f8c86f331133d6a" minOccurs="0"/>
                <xsd:element ref="ns2:Obso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e8b33-332d-4d78-a1fb-213112cbf5c9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2" nillable="true" ma:displayName="Document Status" ma:format="Dropdown" ma:hidden="true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Confidential1" ma:index="3" nillable="true" ma:displayName="Confidential" ma:default="0" ma:internalName="Confidential1">
      <xsd:simpleType>
        <xsd:restriction base="dms:Boolean"/>
      </xsd:simpleType>
    </xsd:element>
    <xsd:element name="i00b8442aa7a4cf9a71eeeca23012327" ma:index="10" nillable="true" ma:taxonomy="true" ma:internalName="i00b8442aa7a4cf9a71eeeca23012327" ma:taxonomyFieldName="Process" ma:displayName="Process" ma:default="" ma:fieldId="{200b8442-aa7a-4cf9-a71e-eeca23012327}" ma:sspId="4a7baec1-b397-4109-93fa-ea88b862dbf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8b0cf1fa-41b1-4975-9035-da7d280547d7}" ma:internalName="TaxCatchAll" ma:showField="CatchAllData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8b0cf1fa-41b1-4975-9035-da7d280547d7}" ma:internalName="TaxCatchAllLabel" ma:readOnly="true" ma:showField="CatchAllDataLabel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e73cb6769f4a7f9271b45194c652bb" ma:index="14" nillable="true" ma:taxonomy="true" ma:internalName="nae73cb6769f4a7f9271b45194c652bb" ma:taxonomyFieldName="Stakeholders" ma:displayName="Stakeholders" ma:default="" ma:fieldId="{7ae73cb6-769f-4a7f-9271-b45194c652bb}" ma:sspId="4a7baec1-b397-4109-93fa-ea88b862dbf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a2ec1b797f4b5f8f8c86f331133d6a" ma:index="16" nillable="true" ma:taxonomy="true" ma:internalName="fca2ec1b797f4b5f8f8c86f331133d6a" ma:taxonomyFieldName="Doument_x0020_Type" ma:displayName="Type of Document" ma:readOnly="false" ma:default="" ma:fieldId="{fca2ec1b-797f-4b5f-8f8c-86f331133d6a}" ma:sspId="4a7baec1-b397-4109-93fa-ea88b862dbf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solete" ma:index="19" nillable="true" ma:displayName="Obsolete" ma:default="0" ma:internalName="Obsolet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BAADCA-1ACF-4938-B1ED-DADC31CB3EF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E416929-7233-4C89-B20F-D6826E819472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18ee8b33-332d-4d78-a1fb-213112cbf5c9"/>
  </ds:schemaRefs>
</ds:datastoreItem>
</file>

<file path=customXml/itemProps3.xml><?xml version="1.0" encoding="utf-8"?>
<ds:datastoreItem xmlns:ds="http://schemas.openxmlformats.org/officeDocument/2006/customXml" ds:itemID="{0D167A04-9817-430A-AF75-F0CF73F5127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20F1EE-A50F-4ED1-8618-38165DFFD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ee8b33-332d-4d78-a1fb-213112cbf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2nd MC AO Presentation ppt_4_3</Template>
  <TotalTime>637</TotalTime>
  <Words>708</Words>
  <Application>Microsoft Office PowerPoint</Application>
  <PresentationFormat>On-screen Show (4:3)</PresentationFormat>
  <Paragraphs>158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MS PGothic</vt:lpstr>
      <vt:lpstr>Andalus</vt:lpstr>
      <vt:lpstr>Arial</vt:lpstr>
      <vt:lpstr>Arial Black</vt:lpstr>
      <vt:lpstr>Calibri</vt:lpstr>
      <vt:lpstr>Coming Soon</vt:lpstr>
      <vt:lpstr>Wingdings</vt:lpstr>
      <vt:lpstr>Blue and Purple</vt:lpstr>
      <vt:lpstr>Blue and Green</vt:lpstr>
      <vt:lpstr>COST Action CA16104  Gravitational waves, black holes and fundamental physics</vt:lpstr>
      <vt:lpstr>Content </vt:lpstr>
      <vt:lpstr>PowerPoint Presentation</vt:lpstr>
      <vt:lpstr>Payment of the Grant </vt:lpstr>
      <vt:lpstr>STSM – Specific Provisions </vt:lpstr>
      <vt:lpstr>ITC Conference Grants</vt:lpstr>
      <vt:lpstr>ITC Conference Grants – Financial Support </vt:lpstr>
      <vt:lpstr>COST Branding for Dissemination </vt:lpstr>
      <vt:lpstr>Status of the Action </vt:lpstr>
      <vt:lpstr>Status of the Action </vt:lpstr>
      <vt:lpstr>MC Decisions</vt:lpstr>
      <vt:lpstr>COST Networking Tools</vt:lpstr>
      <vt:lpstr>PowerPoint Presentation</vt:lpstr>
      <vt:lpstr>Meetings</vt:lpstr>
      <vt:lpstr>Long distance  travel = cross border travel</vt:lpstr>
      <vt:lpstr>Local Transport – travel within 1 country</vt:lpstr>
      <vt:lpstr>Other travel eligible expenses</vt:lpstr>
      <vt:lpstr>Accommodation expenses</vt:lpstr>
      <vt:lpstr>Meals expenses</vt:lpstr>
      <vt:lpstr>Non-eligible expenses</vt:lpstr>
      <vt:lpstr>PowerPoint Presentation</vt:lpstr>
      <vt:lpstr>Step 1/5 Accept or Decline</vt:lpstr>
      <vt:lpstr>PowerPoint Presentation</vt:lpstr>
      <vt:lpstr>Step 3/5 Fill in your travel expenses</vt:lpstr>
      <vt:lpstr> Upload receipts</vt:lpstr>
      <vt:lpstr>Step 4/5 Select Bank account </vt:lpstr>
      <vt:lpstr>Step 5/5 Submission</vt:lpstr>
      <vt:lpstr>PowerPoint Presentation</vt:lpstr>
      <vt:lpstr>Thank you</vt:lpstr>
    </vt:vector>
  </TitlesOfParts>
  <Company>COST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2 DRAFT ppt</dc:title>
  <dc:creator>Carmencita Malimban</dc:creator>
  <dc:description/>
  <cp:lastModifiedBy>Andrea Tortajada</cp:lastModifiedBy>
  <cp:revision>54</cp:revision>
  <dcterms:created xsi:type="dcterms:W3CDTF">2017-05-11T09:07:21Z</dcterms:created>
  <dcterms:modified xsi:type="dcterms:W3CDTF">2018-01-24T19:37:38Z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0x01010035D388ED9E6CB948B63D365BE3776A4F002D20AE00F5E8EE41B3934CDE6EC216E6</vt:lpwstr>
  </property>
  <property fmtid="{D5CDD505-2E9C-101B-9397-08002B2CF9AE}" pid="3" name="Stakeholders">
    <vt:lpwstr/>
  </property>
  <property fmtid="{D5CDD505-2E9C-101B-9397-08002B2CF9AE}" pid="4" name="Process">
    <vt:lpwstr/>
  </property>
  <property fmtid="{D5CDD505-2E9C-101B-9397-08002B2CF9AE}" pid="5" name="Doument_x0020_Type">
    <vt:lpwstr/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Product_x002F_Service">
    <vt:lpwstr/>
  </property>
  <property fmtid="{D5CDD505-2E9C-101B-9397-08002B2CF9AE}" pid="9" name="j183d2c7879f46cdad1b7768093a4c45">
    <vt:lpwstr/>
  </property>
  <property fmtid="{D5CDD505-2E9C-101B-9397-08002B2CF9AE}" pid="10" name="Meeting_x002F_Event_x0020_Type">
    <vt:lpwstr/>
  </property>
  <property fmtid="{D5CDD505-2E9C-101B-9397-08002B2CF9AE}" pid="11" name="h683663ddb1648d98d5d829c69644b8b">
    <vt:lpwstr/>
  </property>
  <property fmtid="{D5CDD505-2E9C-101B-9397-08002B2CF9AE}" pid="12" name="m6dd6d7cf7dd434e9aac1e6dc36a87ef">
    <vt:lpwstr/>
  </property>
  <property fmtid="{D5CDD505-2E9C-101B-9397-08002B2CF9AE}" pid="13" name="k9326ab33cb644c9beade3642bf61ccd">
    <vt:lpwstr/>
  </property>
  <property fmtid="{D5CDD505-2E9C-101B-9397-08002B2CF9AE}" pid="14" name="Domain">
    <vt:lpwstr/>
  </property>
  <property fmtid="{D5CDD505-2E9C-101B-9397-08002B2CF9AE}" pid="15" name="Budget_x0020_Line">
    <vt:lpwstr/>
  </property>
  <property fmtid="{D5CDD505-2E9C-101B-9397-08002B2CF9AE}" pid="16" name="kcdfa49aeaa74483b65ac40edc00c77e">
    <vt:lpwstr/>
  </property>
  <property fmtid="{D5CDD505-2E9C-101B-9397-08002B2CF9AE}" pid="17" name="Unit">
    <vt:lpwstr/>
  </property>
  <property fmtid="{D5CDD505-2E9C-101B-9397-08002B2CF9AE}" pid="18" name="Geographic_x0020_Location">
    <vt:lpwstr/>
  </property>
  <property fmtid="{D5CDD505-2E9C-101B-9397-08002B2CF9AE}" pid="19" name="kc6b404dcf93409787fa981ff0023991">
    <vt:lpwstr/>
  </property>
  <property fmtid="{D5CDD505-2E9C-101B-9397-08002B2CF9AE}" pid="20" name="Budget Line">
    <vt:lpwstr/>
  </property>
  <property fmtid="{D5CDD505-2E9C-101B-9397-08002B2CF9AE}" pid="21" name="Geographic Location">
    <vt:lpwstr/>
  </property>
  <property fmtid="{D5CDD505-2E9C-101B-9397-08002B2CF9AE}" pid="22" name="Doument Type">
    <vt:lpwstr/>
  </property>
  <property fmtid="{D5CDD505-2E9C-101B-9397-08002B2CF9AE}" pid="23" name="Product/Service">
    <vt:lpwstr/>
  </property>
  <property fmtid="{D5CDD505-2E9C-101B-9397-08002B2CF9AE}" pid="24" name="Meeting/Event Type">
    <vt:lpwstr/>
  </property>
</Properties>
</file>